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0" r:id="rId2"/>
  </p:sldMasterIdLst>
  <p:notesMasterIdLst>
    <p:notesMasterId r:id="rId63"/>
  </p:notesMasterIdLst>
  <p:handoutMasterIdLst>
    <p:handoutMasterId r:id="rId64"/>
  </p:handoutMasterIdLst>
  <p:sldIdLst>
    <p:sldId id="287" r:id="rId3"/>
    <p:sldId id="364" r:id="rId4"/>
    <p:sldId id="288" r:id="rId5"/>
    <p:sldId id="289" r:id="rId6"/>
    <p:sldId id="292" r:id="rId7"/>
    <p:sldId id="294" r:id="rId8"/>
    <p:sldId id="297" r:id="rId9"/>
    <p:sldId id="299" r:id="rId10"/>
    <p:sldId id="303" r:id="rId11"/>
    <p:sldId id="374" r:id="rId12"/>
    <p:sldId id="295" r:id="rId13"/>
    <p:sldId id="363" r:id="rId14"/>
    <p:sldId id="301" r:id="rId15"/>
    <p:sldId id="304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41" r:id="rId30"/>
    <p:sldId id="339" r:id="rId31"/>
    <p:sldId id="340" r:id="rId32"/>
    <p:sldId id="319" r:id="rId33"/>
    <p:sldId id="321" r:id="rId34"/>
    <p:sldId id="320" r:id="rId35"/>
    <p:sldId id="322" r:id="rId36"/>
    <p:sldId id="324" r:id="rId37"/>
    <p:sldId id="372" r:id="rId38"/>
    <p:sldId id="327" r:id="rId39"/>
    <p:sldId id="329" r:id="rId40"/>
    <p:sldId id="332" r:id="rId41"/>
    <p:sldId id="336" r:id="rId42"/>
    <p:sldId id="337" r:id="rId43"/>
    <p:sldId id="338" r:id="rId44"/>
    <p:sldId id="343" r:id="rId45"/>
    <p:sldId id="342" r:id="rId46"/>
    <p:sldId id="345" r:id="rId47"/>
    <p:sldId id="348" r:id="rId48"/>
    <p:sldId id="373" r:id="rId49"/>
    <p:sldId id="367" r:id="rId50"/>
    <p:sldId id="368" r:id="rId51"/>
    <p:sldId id="369" r:id="rId52"/>
    <p:sldId id="352" r:id="rId53"/>
    <p:sldId id="353" r:id="rId54"/>
    <p:sldId id="354" r:id="rId55"/>
    <p:sldId id="361" r:id="rId56"/>
    <p:sldId id="355" r:id="rId57"/>
    <p:sldId id="356" r:id="rId58"/>
    <p:sldId id="357" r:id="rId59"/>
    <p:sldId id="358" r:id="rId60"/>
    <p:sldId id="359" r:id="rId61"/>
    <p:sldId id="360" r:id="rId62"/>
  </p:sldIdLst>
  <p:sldSz cx="9144000" cy="6858000" type="screen4x3"/>
  <p:notesSz cx="6858000" cy="91170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FFFF00"/>
    <a:srgbClr val="760000"/>
    <a:srgbClr val="583B00"/>
    <a:srgbClr val="990000"/>
    <a:srgbClr val="00FF00"/>
    <a:srgbClr val="001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39" autoAdjust="0"/>
    <p:restoredTop sz="92804" autoAdjust="0"/>
  </p:normalViewPr>
  <p:slideViewPr>
    <p:cSldViewPr>
      <p:cViewPr varScale="1">
        <p:scale>
          <a:sx n="41" d="100"/>
          <a:sy n="41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33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659813"/>
            <a:ext cx="29733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A22C5A-1849-4AE1-B608-CAC1ABF30831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2525" y="684213"/>
            <a:ext cx="4557713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33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59813"/>
            <a:ext cx="29733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A05486-795A-4BF9-9577-418E5AB8D5E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8AD499-3894-4508-A038-CAE39B43B24C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9114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010CC-B56B-4A9B-B591-BB1B753ED26D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E8087-5C38-4698-9512-8905963A248C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02D5-79A1-4B46-9506-8A1285680AF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9024B-F91A-42F3-8DD3-B611082C400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0EB87-6D0F-4B5C-8117-91B55A7DD3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27102-A5FD-4542-B0D4-31FBF3B0410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92460-5337-4806-96D3-9C9CC32AA50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F8F68-7976-46DF-9FD0-F889706F520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4D11B-7B20-4BB4-B3CB-FE8676CF381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9B545-94A2-4E27-8316-CF8D7CE4D59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928BF-D7A5-4891-B55F-87C92D1B4220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2D541-C975-4B77-AAEF-C4186E45742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2D468-89BF-4FED-AA70-A6020D01E52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B998F-A137-4D25-A496-88FDACA6D92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45E4-E3FA-4E1C-BEF4-F56A1C38E90D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32AE2-843C-491D-8D1B-15933EDE0A9B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43DA-21B8-47DE-A1FD-80FAAB604D59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77AD5-EE89-49F7-A9DF-E35B31B47557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40FA2-2CD8-4394-B10F-A7EFA748680B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94A7C-2712-4A4D-84C3-363F9FE327E2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D5D19-2D46-4AAA-BD96-15BA2AE68425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DAA2396-319A-4DC3-8696-00C51D237CE4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901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FA43FA-877B-4F9D-98A0-1BDF2D5D7F41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aradomestre.com.b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95513" y="836613"/>
            <a:ext cx="6769100" cy="5197475"/>
          </a:xfr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Fontes Consultadas: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003300"/>
              </a:buClr>
              <a:buSzPct val="105000"/>
              <a:buFont typeface="Wingdings" pitchFamily="2" charset="2"/>
              <a:buChar char="ü"/>
            </a:pP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LE:</a:t>
            </a:r>
            <a:r>
              <a:rPr lang="pt-BR" sz="2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questões 585 a  613;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003300"/>
              </a:buClr>
              <a:buSzPct val="105000"/>
              <a:buFont typeface="Wingdings" pitchFamily="2" charset="2"/>
              <a:buChar char="ü"/>
            </a:pP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</a:t>
            </a:r>
            <a:r>
              <a:rPr lang="pt-BR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Gênese:</a:t>
            </a:r>
            <a:r>
              <a:rPr lang="pt-BR" sz="2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cap. X, Escala dos seres orgânicos; itens 24 a 30 cap. XI, Gênese Espiritual;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003300"/>
              </a:buClr>
              <a:buSzPct val="105000"/>
              <a:buFont typeface="Wingdings" pitchFamily="2" charset="2"/>
              <a:buChar char="ü"/>
            </a:pP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Evolução em Dois mundos:</a:t>
            </a:r>
            <a:r>
              <a:rPr lang="pt-BR" sz="2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André Luiz; 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003300"/>
              </a:buClr>
              <a:buSzPct val="105000"/>
              <a:buFont typeface="Wingdings" pitchFamily="2" charset="2"/>
              <a:buChar char="ü"/>
            </a:pP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Gênese da Alma:</a:t>
            </a:r>
            <a:r>
              <a:rPr lang="pt-BR" sz="2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Cairbar Schutel;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003300"/>
              </a:buClr>
              <a:buSzPct val="105000"/>
              <a:buFont typeface="Wingdings" pitchFamily="2" charset="2"/>
              <a:buChar char="ü"/>
            </a:pP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Questão Espiritual dos Animais:</a:t>
            </a:r>
            <a:r>
              <a:rPr lang="pt-BR" sz="2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Irvênia Prada. 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0" y="44450"/>
            <a:ext cx="9144000" cy="739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Questão Espiritual dos Animais</a:t>
            </a:r>
          </a:p>
        </p:txBody>
      </p:sp>
      <p:pic>
        <p:nvPicPr>
          <p:cNvPr id="163844" name="Picture 4" descr="Allan Kardec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36613"/>
            <a:ext cx="1976438" cy="2232025"/>
          </a:xfrm>
          <a:prstGeom prst="rect">
            <a:avLst/>
          </a:prstGeom>
          <a:noFill/>
        </p:spPr>
      </p:pic>
      <p:pic>
        <p:nvPicPr>
          <p:cNvPr id="163846" name="Picture 6" descr="Photo0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13100"/>
            <a:ext cx="1871662" cy="2665413"/>
          </a:xfrm>
          <a:prstGeom prst="rect">
            <a:avLst/>
          </a:prstGeom>
          <a:noFill/>
          <a:ln w="158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848" name="Rectangle 8"/>
          <p:cNvSpPr>
            <a:spLocks noGrp="1" noChangeArrowheads="1"/>
          </p:cNvSpPr>
          <p:nvPr>
            <p:ph type="title"/>
          </p:nvPr>
        </p:nvSpPr>
        <p:spPr>
          <a:xfrm>
            <a:off x="144463" y="6021388"/>
            <a:ext cx="8820150" cy="720725"/>
          </a:xfrm>
          <a:solidFill>
            <a:srgbClr val="FFCC99"/>
          </a:solidFill>
          <a:ln w="38100">
            <a:solidFill>
              <a:srgbClr val="800000"/>
            </a:solidFill>
          </a:ln>
        </p:spPr>
        <p:txBody>
          <a:bodyPr anchor="ctr"/>
          <a:lstStyle/>
          <a:p>
            <a:pPr algn="ctr"/>
            <a:r>
              <a:rPr lang="pt-BR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Cleto Brutes – Apresentação disponível em </a:t>
            </a:r>
            <a:r>
              <a:rPr lang="pt-BR" sz="2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4"/>
              </a:rPr>
              <a:t>http://www.searadomestre.com.br/</a:t>
            </a:r>
            <a:endParaRPr lang="pt-BR" sz="22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395288" y="58738"/>
            <a:ext cx="8362950" cy="6334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Evolução do Princípio Inteligente</a:t>
            </a: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107950" y="957263"/>
            <a:ext cx="8964613" cy="5173662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Dormindo no </a:t>
            </a:r>
            <a:r>
              <a:rPr lang="pt-BR" sz="3200" b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mineral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lentamente exteriorizam-se-lhe as energias de </a:t>
            </a:r>
            <a:r>
              <a:rPr lang="pt-BR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aglutinação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molecular, ampliando as possibilidades no despertar do </a:t>
            </a:r>
            <a:r>
              <a:rPr lang="pt-BR" sz="3200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vegetal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quando cresce em recursos de </a:t>
            </a:r>
            <a:r>
              <a:rPr lang="pt-BR" sz="3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sensibilidade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a fim de liberar os </a:t>
            </a:r>
            <a:r>
              <a:rPr lang="pt-B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instintos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no trânsito </a:t>
            </a:r>
            <a:r>
              <a:rPr lang="pt-BR" sz="3200" b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animal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desabrochando as  faculdades da </a:t>
            </a:r>
            <a:r>
              <a:rPr lang="pt-BR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inteligência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da </a:t>
            </a:r>
            <a:r>
              <a:rPr lang="pt-BR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razão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da </a:t>
            </a:r>
            <a:r>
              <a:rPr lang="pt-BR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consciência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na fase </a:t>
            </a:r>
            <a:r>
              <a:rPr lang="pt-BR" sz="3200" b="1" u="sng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humana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107950" y="6324600"/>
            <a:ext cx="8785225" cy="488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Joanna de Ângelis – Conflitos Existenciais,  p. 115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57200" y="115888"/>
            <a:ext cx="8075613" cy="6334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Animais e a Lei da Evolução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2698750" y="981075"/>
            <a:ext cx="6049963" cy="51736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200" b="1">
                <a:latin typeface="Tahoma" pitchFamily="34" charset="0"/>
              </a:rPr>
              <a:t>   (...) tudo tem por alvo o Progresso, a Evolução para a Perfeição. (...) não há ente animado, por mais insignificante que pareça, por mais microscópico que seja, que não esteja submetido à </a:t>
            </a:r>
            <a:r>
              <a:rPr lang="pt-BR" sz="32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Lei da Evolução. 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68313" y="6280150"/>
            <a:ext cx="8245475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9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Cairbar Schutel - Gênese da Alma -  p. 13 e 14</a:t>
            </a:r>
          </a:p>
        </p:txBody>
      </p:sp>
      <p:pic>
        <p:nvPicPr>
          <p:cNvPr id="179205" name="Picture 5" descr="Photo0090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34925" y="1773238"/>
            <a:ext cx="2465388" cy="3382962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179388" y="3540125"/>
            <a:ext cx="8785225" cy="25812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500" b="1">
                <a:latin typeface="Tahoma" pitchFamily="34" charset="0"/>
              </a:rPr>
              <a:t>É assim que tudo serve, que tudo se encadeia na Natureza, </a:t>
            </a:r>
            <a:r>
              <a:rPr lang="pt-BR" sz="3500" b="1">
                <a:solidFill>
                  <a:srgbClr val="760000"/>
                </a:solidFill>
                <a:latin typeface="Tahoma" pitchFamily="34" charset="0"/>
              </a:rPr>
              <a:t>desde o átomo primitivo até o arcanjo</a:t>
            </a:r>
            <a:r>
              <a:rPr lang="pt-BR" sz="3500" b="1">
                <a:latin typeface="Tahoma" pitchFamily="34" charset="0"/>
              </a:rPr>
              <a:t>, que também começou por ser átomo.      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4213225" y="6308725"/>
            <a:ext cx="4679950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30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(LE - Questão 540)</a:t>
            </a:r>
          </a:p>
        </p:txBody>
      </p:sp>
      <p:grpSp>
        <p:nvGrpSpPr>
          <p:cNvPr id="261126" name="Group 6"/>
          <p:cNvGrpSpPr>
            <a:grpSpLocks/>
          </p:cNvGrpSpPr>
          <p:nvPr/>
        </p:nvGrpSpPr>
        <p:grpSpPr bwMode="auto">
          <a:xfrm>
            <a:off x="539750" y="981075"/>
            <a:ext cx="7578725" cy="2492375"/>
            <a:chOff x="192" y="1951"/>
            <a:chExt cx="5260" cy="2273"/>
          </a:xfrm>
        </p:grpSpPr>
        <p:graphicFrame>
          <p:nvGraphicFramePr>
            <p:cNvPr id="261127" name="Object 7"/>
            <p:cNvGraphicFramePr>
              <a:graphicFrameLocks/>
            </p:cNvGraphicFramePr>
            <p:nvPr/>
          </p:nvGraphicFramePr>
          <p:xfrm>
            <a:off x="192" y="3055"/>
            <a:ext cx="1040" cy="1030"/>
          </p:xfrm>
          <a:graphic>
            <a:graphicData uri="http://schemas.openxmlformats.org/presentationml/2006/ole">
              <p:oleObj spid="_x0000_s261127" name="Imagen" r:id="rId3" imgW="1650960" imgH="1635120" progId="MS_ClipArt_Gallery.2">
                <p:embed/>
              </p:oleObj>
            </a:graphicData>
          </a:graphic>
        </p:graphicFrame>
        <p:grpSp>
          <p:nvGrpSpPr>
            <p:cNvPr id="261128" name="Group 8"/>
            <p:cNvGrpSpPr>
              <a:grpSpLocks/>
            </p:cNvGrpSpPr>
            <p:nvPr/>
          </p:nvGrpSpPr>
          <p:grpSpPr bwMode="auto">
            <a:xfrm>
              <a:off x="192" y="1951"/>
              <a:ext cx="5260" cy="2273"/>
              <a:chOff x="192" y="1951"/>
              <a:chExt cx="5260" cy="2273"/>
            </a:xfrm>
          </p:grpSpPr>
          <p:graphicFrame>
            <p:nvGraphicFramePr>
              <p:cNvPr id="261129" name="Object 9"/>
              <p:cNvGraphicFramePr>
                <a:graphicFrameLocks/>
              </p:cNvGraphicFramePr>
              <p:nvPr/>
            </p:nvGraphicFramePr>
            <p:xfrm>
              <a:off x="5040" y="1999"/>
              <a:ext cx="412" cy="722"/>
            </p:xfrm>
            <a:graphic>
              <a:graphicData uri="http://schemas.openxmlformats.org/presentationml/2006/ole">
                <p:oleObj spid="_x0000_s261129" name="Imagen" r:id="rId4" imgW="653760" imgH="1145880" progId="MS_ClipArt_Gallery.2">
                  <p:embed/>
                </p:oleObj>
              </a:graphicData>
            </a:graphic>
          </p:graphicFrame>
          <p:graphicFrame>
            <p:nvGraphicFramePr>
              <p:cNvPr id="261130" name="Object 10"/>
              <p:cNvGraphicFramePr>
                <a:graphicFrameLocks/>
              </p:cNvGraphicFramePr>
              <p:nvPr/>
            </p:nvGraphicFramePr>
            <p:xfrm>
              <a:off x="4992" y="3151"/>
              <a:ext cx="429" cy="1073"/>
            </p:xfrm>
            <a:graphic>
              <a:graphicData uri="http://schemas.openxmlformats.org/presentationml/2006/ole">
                <p:oleObj spid="_x0000_s261130" name="Imagen" r:id="rId5" imgW="680760" imgH="1703160" progId="MS_ClipArt_Gallery.2">
                  <p:embed/>
                </p:oleObj>
              </a:graphicData>
            </a:graphic>
          </p:graphicFrame>
          <p:graphicFrame>
            <p:nvGraphicFramePr>
              <p:cNvPr id="261131" name="Object 11"/>
              <p:cNvGraphicFramePr>
                <a:graphicFrameLocks/>
              </p:cNvGraphicFramePr>
              <p:nvPr/>
            </p:nvGraphicFramePr>
            <p:xfrm>
              <a:off x="3504" y="3487"/>
              <a:ext cx="1002" cy="450"/>
            </p:xfrm>
            <a:graphic>
              <a:graphicData uri="http://schemas.openxmlformats.org/presentationml/2006/ole">
                <p:oleObj spid="_x0000_s261131" name="Imagen" r:id="rId6" imgW="1590480" imgH="714240" progId="MS_ClipArt_Gallery.2">
                  <p:embed/>
                </p:oleObj>
              </a:graphicData>
            </a:graphic>
          </p:graphicFrame>
          <p:graphicFrame>
            <p:nvGraphicFramePr>
              <p:cNvPr id="261132" name="Object 12"/>
              <p:cNvGraphicFramePr>
                <a:graphicFrameLocks/>
              </p:cNvGraphicFramePr>
              <p:nvPr/>
            </p:nvGraphicFramePr>
            <p:xfrm>
              <a:off x="1680" y="3346"/>
              <a:ext cx="1304" cy="612"/>
            </p:xfrm>
            <a:graphic>
              <a:graphicData uri="http://schemas.openxmlformats.org/presentationml/2006/ole">
                <p:oleObj spid="_x0000_s261132" name="Imagen" r:id="rId7" imgW="2070000" imgH="971280" progId="MS_ClipArt_Gallery.2">
                  <p:embed/>
                </p:oleObj>
              </a:graphicData>
            </a:graphic>
          </p:graphicFrame>
          <p:grpSp>
            <p:nvGrpSpPr>
              <p:cNvPr id="261133" name="Group 13"/>
              <p:cNvGrpSpPr>
                <a:grpSpLocks/>
              </p:cNvGrpSpPr>
              <p:nvPr/>
            </p:nvGrpSpPr>
            <p:grpSpPr bwMode="auto">
              <a:xfrm>
                <a:off x="192" y="1951"/>
                <a:ext cx="4801" cy="664"/>
                <a:chOff x="192" y="1951"/>
                <a:chExt cx="4801" cy="664"/>
              </a:xfrm>
            </p:grpSpPr>
            <p:graphicFrame>
              <p:nvGraphicFramePr>
                <p:cNvPr id="261134" name="Object 14"/>
                <p:cNvGraphicFramePr>
                  <a:graphicFrameLocks/>
                </p:cNvGraphicFramePr>
                <p:nvPr/>
              </p:nvGraphicFramePr>
              <p:xfrm>
                <a:off x="192" y="1999"/>
                <a:ext cx="586" cy="538"/>
              </p:xfrm>
              <a:graphic>
                <a:graphicData uri="http://schemas.openxmlformats.org/presentationml/2006/ole">
                  <p:oleObj spid="_x0000_s261134" name="Imagen" r:id="rId8" imgW="930240" imgH="853920" progId="MS_ClipArt_Gallery.2">
                    <p:embed/>
                  </p:oleObj>
                </a:graphicData>
              </a:graphic>
            </p:graphicFrame>
            <p:graphicFrame>
              <p:nvGraphicFramePr>
                <p:cNvPr id="261135" name="Object 15"/>
                <p:cNvGraphicFramePr>
                  <a:graphicFrameLocks/>
                </p:cNvGraphicFramePr>
                <p:nvPr/>
              </p:nvGraphicFramePr>
              <p:xfrm>
                <a:off x="1440" y="1951"/>
                <a:ext cx="680" cy="664"/>
              </p:xfrm>
              <a:graphic>
                <a:graphicData uri="http://schemas.openxmlformats.org/presentationml/2006/ole">
                  <p:oleObj spid="_x0000_s261135" name="Imagen" r:id="rId9" imgW="1079280" imgH="1054080" progId="MS_ClipArt_Gallery.2">
                    <p:embed/>
                  </p:oleObj>
                </a:graphicData>
              </a:graphic>
            </p:graphicFrame>
            <p:sp>
              <p:nvSpPr>
                <p:cNvPr id="261136" name="Freeform 16" descr="Gotas"/>
                <p:cNvSpPr>
                  <a:spLocks/>
                </p:cNvSpPr>
                <p:nvPr/>
              </p:nvSpPr>
              <p:spPr bwMode="auto">
                <a:xfrm>
                  <a:off x="2494" y="1952"/>
                  <a:ext cx="454" cy="583"/>
                </a:xfrm>
                <a:custGeom>
                  <a:avLst/>
                  <a:gdLst/>
                  <a:ahLst/>
                  <a:cxnLst>
                    <a:cxn ang="0">
                      <a:pos x="165" y="119"/>
                    </a:cxn>
                    <a:cxn ang="0">
                      <a:pos x="137" y="177"/>
                    </a:cxn>
                    <a:cxn ang="0">
                      <a:pos x="104" y="231"/>
                    </a:cxn>
                    <a:cxn ang="0">
                      <a:pos x="71" y="285"/>
                    </a:cxn>
                    <a:cxn ang="0">
                      <a:pos x="47" y="343"/>
                    </a:cxn>
                    <a:cxn ang="0">
                      <a:pos x="43" y="374"/>
                    </a:cxn>
                    <a:cxn ang="0">
                      <a:pos x="33" y="405"/>
                    </a:cxn>
                    <a:cxn ang="0">
                      <a:pos x="24" y="432"/>
                    </a:cxn>
                    <a:cxn ang="0">
                      <a:pos x="14" y="463"/>
                    </a:cxn>
                    <a:cxn ang="0">
                      <a:pos x="5" y="486"/>
                    </a:cxn>
                    <a:cxn ang="0">
                      <a:pos x="0" y="490"/>
                    </a:cxn>
                    <a:cxn ang="0">
                      <a:pos x="0" y="493"/>
                    </a:cxn>
                    <a:cxn ang="0">
                      <a:pos x="14" y="513"/>
                    </a:cxn>
                    <a:cxn ang="0">
                      <a:pos x="29" y="528"/>
                    </a:cxn>
                    <a:cxn ang="0">
                      <a:pos x="43" y="540"/>
                    </a:cxn>
                    <a:cxn ang="0">
                      <a:pos x="52" y="547"/>
                    </a:cxn>
                    <a:cxn ang="0">
                      <a:pos x="80" y="563"/>
                    </a:cxn>
                    <a:cxn ang="0">
                      <a:pos x="99" y="571"/>
                    </a:cxn>
                    <a:cxn ang="0">
                      <a:pos x="123" y="582"/>
                    </a:cxn>
                    <a:cxn ang="0">
                      <a:pos x="161" y="582"/>
                    </a:cxn>
                    <a:cxn ang="0">
                      <a:pos x="198" y="578"/>
                    </a:cxn>
                    <a:cxn ang="0">
                      <a:pos x="241" y="571"/>
                    </a:cxn>
                    <a:cxn ang="0">
                      <a:pos x="274" y="555"/>
                    </a:cxn>
                    <a:cxn ang="0">
                      <a:pos x="302" y="528"/>
                    </a:cxn>
                    <a:cxn ang="0">
                      <a:pos x="330" y="497"/>
                    </a:cxn>
                    <a:cxn ang="0">
                      <a:pos x="354" y="474"/>
                    </a:cxn>
                    <a:cxn ang="0">
                      <a:pos x="363" y="466"/>
                    </a:cxn>
                    <a:cxn ang="0">
                      <a:pos x="363" y="463"/>
                    </a:cxn>
                    <a:cxn ang="0">
                      <a:pos x="373" y="401"/>
                    </a:cxn>
                    <a:cxn ang="0">
                      <a:pos x="387" y="343"/>
                    </a:cxn>
                    <a:cxn ang="0">
                      <a:pos x="420" y="223"/>
                    </a:cxn>
                    <a:cxn ang="0">
                      <a:pos x="429" y="200"/>
                    </a:cxn>
                    <a:cxn ang="0">
                      <a:pos x="439" y="177"/>
                    </a:cxn>
                    <a:cxn ang="0">
                      <a:pos x="444" y="166"/>
                    </a:cxn>
                    <a:cxn ang="0">
                      <a:pos x="448" y="150"/>
                    </a:cxn>
                    <a:cxn ang="0">
                      <a:pos x="453" y="139"/>
                    </a:cxn>
                    <a:cxn ang="0">
                      <a:pos x="453" y="135"/>
                    </a:cxn>
                    <a:cxn ang="0">
                      <a:pos x="444" y="100"/>
                    </a:cxn>
                    <a:cxn ang="0">
                      <a:pos x="434" y="77"/>
                    </a:cxn>
                    <a:cxn ang="0">
                      <a:pos x="429" y="61"/>
                    </a:cxn>
                    <a:cxn ang="0">
                      <a:pos x="425" y="54"/>
                    </a:cxn>
                    <a:cxn ang="0">
                      <a:pos x="420" y="46"/>
                    </a:cxn>
                    <a:cxn ang="0">
                      <a:pos x="415" y="34"/>
                    </a:cxn>
                    <a:cxn ang="0">
                      <a:pos x="406" y="23"/>
                    </a:cxn>
                    <a:cxn ang="0">
                      <a:pos x="392" y="0"/>
                    </a:cxn>
                    <a:cxn ang="0">
                      <a:pos x="359" y="11"/>
                    </a:cxn>
                    <a:cxn ang="0">
                      <a:pos x="335" y="19"/>
                    </a:cxn>
                    <a:cxn ang="0">
                      <a:pos x="321" y="23"/>
                    </a:cxn>
                    <a:cxn ang="0">
                      <a:pos x="312" y="27"/>
                    </a:cxn>
                    <a:cxn ang="0">
                      <a:pos x="302" y="31"/>
                    </a:cxn>
                    <a:cxn ang="0">
                      <a:pos x="288" y="31"/>
                    </a:cxn>
                    <a:cxn ang="0">
                      <a:pos x="269" y="34"/>
                    </a:cxn>
                    <a:cxn ang="0">
                      <a:pos x="241" y="42"/>
                    </a:cxn>
                    <a:cxn ang="0">
                      <a:pos x="231" y="61"/>
                    </a:cxn>
                    <a:cxn ang="0">
                      <a:pos x="222" y="77"/>
                    </a:cxn>
                    <a:cxn ang="0">
                      <a:pos x="217" y="85"/>
                    </a:cxn>
                    <a:cxn ang="0">
                      <a:pos x="213" y="88"/>
                    </a:cxn>
                    <a:cxn ang="0">
                      <a:pos x="198" y="100"/>
                    </a:cxn>
                    <a:cxn ang="0">
                      <a:pos x="184" y="108"/>
                    </a:cxn>
                    <a:cxn ang="0">
                      <a:pos x="165" y="119"/>
                    </a:cxn>
                  </a:cxnLst>
                  <a:rect l="0" t="0" r="r" b="b"/>
                  <a:pathLst>
                    <a:path w="454" h="583">
                      <a:moveTo>
                        <a:pt x="165" y="119"/>
                      </a:moveTo>
                      <a:lnTo>
                        <a:pt x="137" y="177"/>
                      </a:lnTo>
                      <a:lnTo>
                        <a:pt x="104" y="231"/>
                      </a:lnTo>
                      <a:lnTo>
                        <a:pt x="71" y="285"/>
                      </a:lnTo>
                      <a:lnTo>
                        <a:pt x="47" y="343"/>
                      </a:lnTo>
                      <a:lnTo>
                        <a:pt x="43" y="374"/>
                      </a:lnTo>
                      <a:lnTo>
                        <a:pt x="33" y="405"/>
                      </a:lnTo>
                      <a:lnTo>
                        <a:pt x="24" y="432"/>
                      </a:lnTo>
                      <a:lnTo>
                        <a:pt x="14" y="463"/>
                      </a:lnTo>
                      <a:lnTo>
                        <a:pt x="5" y="486"/>
                      </a:lnTo>
                      <a:lnTo>
                        <a:pt x="0" y="490"/>
                      </a:lnTo>
                      <a:lnTo>
                        <a:pt x="0" y="493"/>
                      </a:lnTo>
                      <a:lnTo>
                        <a:pt x="14" y="513"/>
                      </a:lnTo>
                      <a:lnTo>
                        <a:pt x="29" y="528"/>
                      </a:lnTo>
                      <a:lnTo>
                        <a:pt x="43" y="540"/>
                      </a:lnTo>
                      <a:lnTo>
                        <a:pt x="52" y="547"/>
                      </a:lnTo>
                      <a:lnTo>
                        <a:pt x="80" y="563"/>
                      </a:lnTo>
                      <a:lnTo>
                        <a:pt x="99" y="571"/>
                      </a:lnTo>
                      <a:lnTo>
                        <a:pt x="123" y="582"/>
                      </a:lnTo>
                      <a:lnTo>
                        <a:pt x="161" y="582"/>
                      </a:lnTo>
                      <a:lnTo>
                        <a:pt x="198" y="578"/>
                      </a:lnTo>
                      <a:lnTo>
                        <a:pt x="241" y="571"/>
                      </a:lnTo>
                      <a:lnTo>
                        <a:pt x="274" y="555"/>
                      </a:lnTo>
                      <a:lnTo>
                        <a:pt x="302" y="528"/>
                      </a:lnTo>
                      <a:lnTo>
                        <a:pt x="330" y="497"/>
                      </a:lnTo>
                      <a:lnTo>
                        <a:pt x="354" y="474"/>
                      </a:lnTo>
                      <a:lnTo>
                        <a:pt x="363" y="466"/>
                      </a:lnTo>
                      <a:lnTo>
                        <a:pt x="363" y="463"/>
                      </a:lnTo>
                      <a:lnTo>
                        <a:pt x="373" y="401"/>
                      </a:lnTo>
                      <a:lnTo>
                        <a:pt x="387" y="343"/>
                      </a:lnTo>
                      <a:lnTo>
                        <a:pt x="420" y="223"/>
                      </a:lnTo>
                      <a:lnTo>
                        <a:pt x="429" y="200"/>
                      </a:lnTo>
                      <a:lnTo>
                        <a:pt x="439" y="177"/>
                      </a:lnTo>
                      <a:lnTo>
                        <a:pt x="444" y="166"/>
                      </a:lnTo>
                      <a:lnTo>
                        <a:pt x="448" y="150"/>
                      </a:lnTo>
                      <a:lnTo>
                        <a:pt x="453" y="139"/>
                      </a:lnTo>
                      <a:lnTo>
                        <a:pt x="453" y="135"/>
                      </a:lnTo>
                      <a:lnTo>
                        <a:pt x="444" y="100"/>
                      </a:lnTo>
                      <a:lnTo>
                        <a:pt x="434" y="77"/>
                      </a:lnTo>
                      <a:lnTo>
                        <a:pt x="429" y="61"/>
                      </a:lnTo>
                      <a:lnTo>
                        <a:pt x="425" y="54"/>
                      </a:lnTo>
                      <a:lnTo>
                        <a:pt x="420" y="46"/>
                      </a:lnTo>
                      <a:lnTo>
                        <a:pt x="415" y="34"/>
                      </a:lnTo>
                      <a:lnTo>
                        <a:pt x="406" y="23"/>
                      </a:lnTo>
                      <a:lnTo>
                        <a:pt x="392" y="0"/>
                      </a:lnTo>
                      <a:lnTo>
                        <a:pt x="359" y="11"/>
                      </a:lnTo>
                      <a:lnTo>
                        <a:pt x="335" y="19"/>
                      </a:lnTo>
                      <a:lnTo>
                        <a:pt x="321" y="23"/>
                      </a:lnTo>
                      <a:lnTo>
                        <a:pt x="312" y="27"/>
                      </a:lnTo>
                      <a:lnTo>
                        <a:pt x="302" y="31"/>
                      </a:lnTo>
                      <a:lnTo>
                        <a:pt x="288" y="31"/>
                      </a:lnTo>
                      <a:lnTo>
                        <a:pt x="269" y="34"/>
                      </a:lnTo>
                      <a:lnTo>
                        <a:pt x="241" y="42"/>
                      </a:lnTo>
                      <a:lnTo>
                        <a:pt x="231" y="61"/>
                      </a:lnTo>
                      <a:lnTo>
                        <a:pt x="222" y="77"/>
                      </a:lnTo>
                      <a:lnTo>
                        <a:pt x="217" y="85"/>
                      </a:lnTo>
                      <a:lnTo>
                        <a:pt x="213" y="88"/>
                      </a:lnTo>
                      <a:lnTo>
                        <a:pt x="198" y="100"/>
                      </a:lnTo>
                      <a:lnTo>
                        <a:pt x="184" y="108"/>
                      </a:lnTo>
                      <a:lnTo>
                        <a:pt x="165" y="119"/>
                      </a:lnTo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12700" cap="rnd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61137" name="Group 17"/>
                <p:cNvGrpSpPr>
                  <a:grpSpLocks/>
                </p:cNvGrpSpPr>
                <p:nvPr/>
              </p:nvGrpSpPr>
              <p:grpSpPr bwMode="auto">
                <a:xfrm>
                  <a:off x="3593" y="2059"/>
                  <a:ext cx="917" cy="544"/>
                  <a:chOff x="3593" y="1932"/>
                  <a:chExt cx="917" cy="544"/>
                </a:xfrm>
              </p:grpSpPr>
              <p:sp>
                <p:nvSpPr>
                  <p:cNvPr id="261138" name="Freeform 18" descr="Fóssil de peixe"/>
                  <p:cNvSpPr>
                    <a:spLocks/>
                  </p:cNvSpPr>
                  <p:nvPr/>
                </p:nvSpPr>
                <p:spPr bwMode="auto">
                  <a:xfrm>
                    <a:off x="3593" y="1932"/>
                    <a:ext cx="917" cy="544"/>
                  </a:xfrm>
                  <a:custGeom>
                    <a:avLst/>
                    <a:gdLst/>
                    <a:ahLst/>
                    <a:cxnLst>
                      <a:cxn ang="0">
                        <a:pos x="368" y="12"/>
                      </a:cxn>
                      <a:cxn ang="0">
                        <a:pos x="209" y="43"/>
                      </a:cxn>
                      <a:cxn ang="0">
                        <a:pos x="57" y="79"/>
                      </a:cxn>
                      <a:cxn ang="0">
                        <a:pos x="29" y="95"/>
                      </a:cxn>
                      <a:cxn ang="0">
                        <a:pos x="7" y="107"/>
                      </a:cxn>
                      <a:cxn ang="0">
                        <a:pos x="0" y="119"/>
                      </a:cxn>
                      <a:cxn ang="0">
                        <a:pos x="0" y="131"/>
                      </a:cxn>
                      <a:cxn ang="0">
                        <a:pos x="0" y="150"/>
                      </a:cxn>
                      <a:cxn ang="0">
                        <a:pos x="7" y="182"/>
                      </a:cxn>
                      <a:cxn ang="0">
                        <a:pos x="7" y="206"/>
                      </a:cxn>
                      <a:cxn ang="0">
                        <a:pos x="14" y="230"/>
                      </a:cxn>
                      <a:cxn ang="0">
                        <a:pos x="14" y="257"/>
                      </a:cxn>
                      <a:cxn ang="0">
                        <a:pos x="14" y="293"/>
                      </a:cxn>
                      <a:cxn ang="0">
                        <a:pos x="21" y="333"/>
                      </a:cxn>
                      <a:cxn ang="0">
                        <a:pos x="29" y="361"/>
                      </a:cxn>
                      <a:cxn ang="0">
                        <a:pos x="43" y="384"/>
                      </a:cxn>
                      <a:cxn ang="0">
                        <a:pos x="72" y="400"/>
                      </a:cxn>
                      <a:cxn ang="0">
                        <a:pos x="94" y="412"/>
                      </a:cxn>
                      <a:cxn ang="0">
                        <a:pos x="130" y="420"/>
                      </a:cxn>
                      <a:cxn ang="0">
                        <a:pos x="209" y="432"/>
                      </a:cxn>
                      <a:cxn ang="0">
                        <a:pos x="245" y="460"/>
                      </a:cxn>
                      <a:cxn ang="0">
                        <a:pos x="274" y="488"/>
                      </a:cxn>
                      <a:cxn ang="0">
                        <a:pos x="310" y="511"/>
                      </a:cxn>
                      <a:cxn ang="0">
                        <a:pos x="339" y="523"/>
                      </a:cxn>
                      <a:cxn ang="0">
                        <a:pos x="382" y="535"/>
                      </a:cxn>
                      <a:cxn ang="0">
                        <a:pos x="425" y="543"/>
                      </a:cxn>
                      <a:cxn ang="0">
                        <a:pos x="562" y="543"/>
                      </a:cxn>
                      <a:cxn ang="0">
                        <a:pos x="627" y="543"/>
                      </a:cxn>
                      <a:cxn ang="0">
                        <a:pos x="700" y="535"/>
                      </a:cxn>
                      <a:cxn ang="0">
                        <a:pos x="714" y="531"/>
                      </a:cxn>
                      <a:cxn ang="0">
                        <a:pos x="721" y="523"/>
                      </a:cxn>
                      <a:cxn ang="0">
                        <a:pos x="743" y="507"/>
                      </a:cxn>
                      <a:cxn ang="0">
                        <a:pos x="801" y="468"/>
                      </a:cxn>
                      <a:cxn ang="0">
                        <a:pos x="858" y="432"/>
                      </a:cxn>
                      <a:cxn ang="0">
                        <a:pos x="873" y="380"/>
                      </a:cxn>
                      <a:cxn ang="0">
                        <a:pos x="887" y="329"/>
                      </a:cxn>
                      <a:cxn ang="0">
                        <a:pos x="902" y="277"/>
                      </a:cxn>
                      <a:cxn ang="0">
                        <a:pos x="916" y="226"/>
                      </a:cxn>
                      <a:cxn ang="0">
                        <a:pos x="909" y="182"/>
                      </a:cxn>
                      <a:cxn ang="0">
                        <a:pos x="902" y="134"/>
                      </a:cxn>
                      <a:cxn ang="0">
                        <a:pos x="887" y="111"/>
                      </a:cxn>
                      <a:cxn ang="0">
                        <a:pos x="858" y="91"/>
                      </a:cxn>
                      <a:cxn ang="0">
                        <a:pos x="822" y="79"/>
                      </a:cxn>
                      <a:cxn ang="0">
                        <a:pos x="779" y="71"/>
                      </a:cxn>
                      <a:cxn ang="0">
                        <a:pos x="692" y="63"/>
                      </a:cxn>
                      <a:cxn ang="0">
                        <a:pos x="656" y="59"/>
                      </a:cxn>
                      <a:cxn ang="0">
                        <a:pos x="627" y="59"/>
                      </a:cxn>
                      <a:cxn ang="0">
                        <a:pos x="606" y="43"/>
                      </a:cxn>
                      <a:cxn ang="0">
                        <a:pos x="591" y="35"/>
                      </a:cxn>
                      <a:cxn ang="0">
                        <a:pos x="555" y="23"/>
                      </a:cxn>
                      <a:cxn ang="0">
                        <a:pos x="512" y="16"/>
                      </a:cxn>
                      <a:cxn ang="0">
                        <a:pos x="461" y="12"/>
                      </a:cxn>
                      <a:cxn ang="0">
                        <a:pos x="433" y="8"/>
                      </a:cxn>
                      <a:cxn ang="0">
                        <a:pos x="418" y="4"/>
                      </a:cxn>
                      <a:cxn ang="0">
                        <a:pos x="397" y="0"/>
                      </a:cxn>
                      <a:cxn ang="0">
                        <a:pos x="382" y="0"/>
                      </a:cxn>
                      <a:cxn ang="0">
                        <a:pos x="368" y="12"/>
                      </a:cxn>
                    </a:cxnLst>
                    <a:rect l="0" t="0" r="r" b="b"/>
                    <a:pathLst>
                      <a:path w="917" h="544">
                        <a:moveTo>
                          <a:pt x="368" y="12"/>
                        </a:moveTo>
                        <a:lnTo>
                          <a:pt x="209" y="43"/>
                        </a:lnTo>
                        <a:lnTo>
                          <a:pt x="57" y="79"/>
                        </a:lnTo>
                        <a:lnTo>
                          <a:pt x="29" y="95"/>
                        </a:lnTo>
                        <a:lnTo>
                          <a:pt x="7" y="107"/>
                        </a:lnTo>
                        <a:lnTo>
                          <a:pt x="0" y="119"/>
                        </a:lnTo>
                        <a:lnTo>
                          <a:pt x="0" y="131"/>
                        </a:lnTo>
                        <a:lnTo>
                          <a:pt x="0" y="150"/>
                        </a:lnTo>
                        <a:lnTo>
                          <a:pt x="7" y="182"/>
                        </a:lnTo>
                        <a:lnTo>
                          <a:pt x="7" y="206"/>
                        </a:lnTo>
                        <a:lnTo>
                          <a:pt x="14" y="230"/>
                        </a:lnTo>
                        <a:lnTo>
                          <a:pt x="14" y="257"/>
                        </a:lnTo>
                        <a:lnTo>
                          <a:pt x="14" y="293"/>
                        </a:lnTo>
                        <a:lnTo>
                          <a:pt x="21" y="333"/>
                        </a:lnTo>
                        <a:lnTo>
                          <a:pt x="29" y="361"/>
                        </a:lnTo>
                        <a:lnTo>
                          <a:pt x="43" y="384"/>
                        </a:lnTo>
                        <a:lnTo>
                          <a:pt x="72" y="400"/>
                        </a:lnTo>
                        <a:lnTo>
                          <a:pt x="94" y="412"/>
                        </a:lnTo>
                        <a:lnTo>
                          <a:pt x="130" y="420"/>
                        </a:lnTo>
                        <a:lnTo>
                          <a:pt x="209" y="432"/>
                        </a:lnTo>
                        <a:lnTo>
                          <a:pt x="245" y="460"/>
                        </a:lnTo>
                        <a:lnTo>
                          <a:pt x="274" y="488"/>
                        </a:lnTo>
                        <a:lnTo>
                          <a:pt x="310" y="511"/>
                        </a:lnTo>
                        <a:lnTo>
                          <a:pt x="339" y="523"/>
                        </a:lnTo>
                        <a:lnTo>
                          <a:pt x="382" y="535"/>
                        </a:lnTo>
                        <a:lnTo>
                          <a:pt x="425" y="543"/>
                        </a:lnTo>
                        <a:lnTo>
                          <a:pt x="562" y="543"/>
                        </a:lnTo>
                        <a:lnTo>
                          <a:pt x="627" y="543"/>
                        </a:lnTo>
                        <a:lnTo>
                          <a:pt x="700" y="535"/>
                        </a:lnTo>
                        <a:lnTo>
                          <a:pt x="714" y="531"/>
                        </a:lnTo>
                        <a:lnTo>
                          <a:pt x="721" y="523"/>
                        </a:lnTo>
                        <a:lnTo>
                          <a:pt x="743" y="507"/>
                        </a:lnTo>
                        <a:lnTo>
                          <a:pt x="801" y="468"/>
                        </a:lnTo>
                        <a:lnTo>
                          <a:pt x="858" y="432"/>
                        </a:lnTo>
                        <a:lnTo>
                          <a:pt x="873" y="380"/>
                        </a:lnTo>
                        <a:lnTo>
                          <a:pt x="887" y="329"/>
                        </a:lnTo>
                        <a:lnTo>
                          <a:pt x="902" y="277"/>
                        </a:lnTo>
                        <a:lnTo>
                          <a:pt x="916" y="226"/>
                        </a:lnTo>
                        <a:lnTo>
                          <a:pt x="909" y="182"/>
                        </a:lnTo>
                        <a:lnTo>
                          <a:pt x="902" y="134"/>
                        </a:lnTo>
                        <a:lnTo>
                          <a:pt x="887" y="111"/>
                        </a:lnTo>
                        <a:lnTo>
                          <a:pt x="858" y="91"/>
                        </a:lnTo>
                        <a:lnTo>
                          <a:pt x="822" y="79"/>
                        </a:lnTo>
                        <a:lnTo>
                          <a:pt x="779" y="71"/>
                        </a:lnTo>
                        <a:lnTo>
                          <a:pt x="692" y="63"/>
                        </a:lnTo>
                        <a:lnTo>
                          <a:pt x="656" y="59"/>
                        </a:lnTo>
                        <a:lnTo>
                          <a:pt x="627" y="59"/>
                        </a:lnTo>
                        <a:lnTo>
                          <a:pt x="606" y="43"/>
                        </a:lnTo>
                        <a:lnTo>
                          <a:pt x="591" y="35"/>
                        </a:lnTo>
                        <a:lnTo>
                          <a:pt x="555" y="23"/>
                        </a:lnTo>
                        <a:lnTo>
                          <a:pt x="512" y="16"/>
                        </a:lnTo>
                        <a:lnTo>
                          <a:pt x="461" y="12"/>
                        </a:lnTo>
                        <a:lnTo>
                          <a:pt x="433" y="8"/>
                        </a:lnTo>
                        <a:lnTo>
                          <a:pt x="418" y="4"/>
                        </a:lnTo>
                        <a:lnTo>
                          <a:pt x="397" y="0"/>
                        </a:lnTo>
                        <a:lnTo>
                          <a:pt x="382" y="0"/>
                        </a:lnTo>
                        <a:lnTo>
                          <a:pt x="368" y="12"/>
                        </a:lnTo>
                      </a:path>
                    </a:pathLst>
                  </a:custGeom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n w="12700" cap="rnd" cmpd="sng">
                    <a:solidFill>
                      <a:srgbClr val="000099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61139" name="Freeform 19" descr="Fóssil de peixe"/>
                  <p:cNvSpPr>
                    <a:spLocks/>
                  </p:cNvSpPr>
                  <p:nvPr/>
                </p:nvSpPr>
                <p:spPr bwMode="auto">
                  <a:xfrm>
                    <a:off x="3629" y="1974"/>
                    <a:ext cx="310" cy="201"/>
                  </a:xfrm>
                  <a:custGeom>
                    <a:avLst/>
                    <a:gdLst/>
                    <a:ahLst/>
                    <a:cxnLst>
                      <a:cxn ang="0">
                        <a:pos x="0" y="179"/>
                      </a:cxn>
                      <a:cxn ang="0">
                        <a:pos x="38" y="189"/>
                      </a:cxn>
                      <a:cxn ang="0">
                        <a:pos x="63" y="196"/>
                      </a:cxn>
                      <a:cxn ang="0">
                        <a:pos x="76" y="196"/>
                      </a:cxn>
                      <a:cxn ang="0">
                        <a:pos x="88" y="200"/>
                      </a:cxn>
                      <a:cxn ang="0">
                        <a:pos x="107" y="196"/>
                      </a:cxn>
                      <a:cxn ang="0">
                        <a:pos x="133" y="193"/>
                      </a:cxn>
                      <a:cxn ang="0">
                        <a:pos x="170" y="189"/>
                      </a:cxn>
                      <a:cxn ang="0">
                        <a:pos x="227" y="186"/>
                      </a:cxn>
                      <a:cxn ang="0">
                        <a:pos x="246" y="175"/>
                      </a:cxn>
                      <a:cxn ang="0">
                        <a:pos x="265" y="168"/>
                      </a:cxn>
                      <a:cxn ang="0">
                        <a:pos x="271" y="158"/>
                      </a:cxn>
                      <a:cxn ang="0">
                        <a:pos x="284" y="140"/>
                      </a:cxn>
                      <a:cxn ang="0">
                        <a:pos x="296" y="123"/>
                      </a:cxn>
                      <a:cxn ang="0">
                        <a:pos x="303" y="105"/>
                      </a:cxn>
                      <a:cxn ang="0">
                        <a:pos x="309" y="91"/>
                      </a:cxn>
                      <a:cxn ang="0">
                        <a:pos x="309" y="88"/>
                      </a:cxn>
                      <a:cxn ang="0">
                        <a:pos x="309" y="84"/>
                      </a:cxn>
                      <a:cxn ang="0">
                        <a:pos x="303" y="67"/>
                      </a:cxn>
                      <a:cxn ang="0">
                        <a:pos x="296" y="46"/>
                      </a:cxn>
                      <a:cxn ang="0">
                        <a:pos x="290" y="32"/>
                      </a:cxn>
                      <a:cxn ang="0">
                        <a:pos x="284" y="21"/>
                      </a:cxn>
                      <a:cxn ang="0">
                        <a:pos x="277" y="18"/>
                      </a:cxn>
                      <a:cxn ang="0">
                        <a:pos x="277" y="18"/>
                      </a:cxn>
                      <a:cxn ang="0">
                        <a:pos x="271" y="18"/>
                      </a:cxn>
                      <a:cxn ang="0">
                        <a:pos x="271" y="18"/>
                      </a:cxn>
                      <a:cxn ang="0">
                        <a:pos x="271" y="11"/>
                      </a:cxn>
                      <a:cxn ang="0">
                        <a:pos x="271" y="0"/>
                      </a:cxn>
                    </a:cxnLst>
                    <a:rect l="0" t="0" r="r" b="b"/>
                    <a:pathLst>
                      <a:path w="310" h="201">
                        <a:moveTo>
                          <a:pt x="0" y="179"/>
                        </a:moveTo>
                        <a:lnTo>
                          <a:pt x="38" y="189"/>
                        </a:lnTo>
                        <a:lnTo>
                          <a:pt x="63" y="196"/>
                        </a:lnTo>
                        <a:lnTo>
                          <a:pt x="76" y="196"/>
                        </a:lnTo>
                        <a:lnTo>
                          <a:pt x="88" y="200"/>
                        </a:lnTo>
                        <a:lnTo>
                          <a:pt x="107" y="196"/>
                        </a:lnTo>
                        <a:lnTo>
                          <a:pt x="133" y="193"/>
                        </a:lnTo>
                        <a:lnTo>
                          <a:pt x="170" y="189"/>
                        </a:lnTo>
                        <a:lnTo>
                          <a:pt x="227" y="186"/>
                        </a:lnTo>
                        <a:lnTo>
                          <a:pt x="246" y="175"/>
                        </a:lnTo>
                        <a:lnTo>
                          <a:pt x="265" y="168"/>
                        </a:lnTo>
                        <a:lnTo>
                          <a:pt x="271" y="158"/>
                        </a:lnTo>
                        <a:lnTo>
                          <a:pt x="284" y="140"/>
                        </a:lnTo>
                        <a:lnTo>
                          <a:pt x="296" y="123"/>
                        </a:lnTo>
                        <a:lnTo>
                          <a:pt x="303" y="105"/>
                        </a:lnTo>
                        <a:lnTo>
                          <a:pt x="309" y="91"/>
                        </a:lnTo>
                        <a:lnTo>
                          <a:pt x="309" y="88"/>
                        </a:lnTo>
                        <a:lnTo>
                          <a:pt x="309" y="84"/>
                        </a:lnTo>
                        <a:lnTo>
                          <a:pt x="303" y="67"/>
                        </a:lnTo>
                        <a:lnTo>
                          <a:pt x="296" y="46"/>
                        </a:lnTo>
                        <a:lnTo>
                          <a:pt x="290" y="32"/>
                        </a:lnTo>
                        <a:lnTo>
                          <a:pt x="284" y="21"/>
                        </a:lnTo>
                        <a:lnTo>
                          <a:pt x="277" y="18"/>
                        </a:lnTo>
                        <a:lnTo>
                          <a:pt x="277" y="18"/>
                        </a:lnTo>
                        <a:lnTo>
                          <a:pt x="271" y="18"/>
                        </a:lnTo>
                        <a:lnTo>
                          <a:pt x="271" y="18"/>
                        </a:lnTo>
                        <a:lnTo>
                          <a:pt x="271" y="11"/>
                        </a:lnTo>
                        <a:lnTo>
                          <a:pt x="271" y="0"/>
                        </a:lnTo>
                      </a:path>
                    </a:pathLst>
                  </a:custGeom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n w="12700" cap="rnd" cmpd="sng">
                    <a:solidFill>
                      <a:srgbClr val="0000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61140" name="Freeform 20" descr="Fóssil de peixe"/>
                  <p:cNvSpPr>
                    <a:spLocks/>
                  </p:cNvSpPr>
                  <p:nvPr/>
                </p:nvSpPr>
                <p:spPr bwMode="auto">
                  <a:xfrm>
                    <a:off x="3823" y="2170"/>
                    <a:ext cx="127" cy="206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31" y="4"/>
                      </a:cxn>
                      <a:cxn ang="0">
                        <a:pos x="38" y="4"/>
                      </a:cxn>
                      <a:cxn ang="0">
                        <a:pos x="44" y="7"/>
                      </a:cxn>
                      <a:cxn ang="0">
                        <a:pos x="69" y="34"/>
                      </a:cxn>
                      <a:cxn ang="0">
                        <a:pos x="94" y="61"/>
                      </a:cxn>
                      <a:cxn ang="0">
                        <a:pos x="126" y="121"/>
                      </a:cxn>
                      <a:cxn ang="0">
                        <a:pos x="120" y="140"/>
                      </a:cxn>
                      <a:cxn ang="0">
                        <a:pos x="107" y="152"/>
                      </a:cxn>
                      <a:cxn ang="0">
                        <a:pos x="94" y="159"/>
                      </a:cxn>
                      <a:cxn ang="0">
                        <a:pos x="88" y="167"/>
                      </a:cxn>
                      <a:cxn ang="0">
                        <a:pos x="56" y="171"/>
                      </a:cxn>
                      <a:cxn ang="0">
                        <a:pos x="12" y="175"/>
                      </a:cxn>
                      <a:cxn ang="0">
                        <a:pos x="6" y="194"/>
                      </a:cxn>
                      <a:cxn ang="0">
                        <a:pos x="0" y="201"/>
                      </a:cxn>
                      <a:cxn ang="0">
                        <a:pos x="0" y="205"/>
                      </a:cxn>
                    </a:cxnLst>
                    <a:rect l="0" t="0" r="r" b="b"/>
                    <a:pathLst>
                      <a:path w="127" h="206">
                        <a:moveTo>
                          <a:pt x="12" y="0"/>
                        </a:moveTo>
                        <a:lnTo>
                          <a:pt x="31" y="4"/>
                        </a:lnTo>
                        <a:lnTo>
                          <a:pt x="38" y="4"/>
                        </a:lnTo>
                        <a:lnTo>
                          <a:pt x="44" y="7"/>
                        </a:lnTo>
                        <a:lnTo>
                          <a:pt x="69" y="34"/>
                        </a:lnTo>
                        <a:lnTo>
                          <a:pt x="94" y="61"/>
                        </a:lnTo>
                        <a:lnTo>
                          <a:pt x="126" y="121"/>
                        </a:lnTo>
                        <a:lnTo>
                          <a:pt x="120" y="140"/>
                        </a:lnTo>
                        <a:lnTo>
                          <a:pt x="107" y="152"/>
                        </a:lnTo>
                        <a:lnTo>
                          <a:pt x="94" y="159"/>
                        </a:lnTo>
                        <a:lnTo>
                          <a:pt x="88" y="167"/>
                        </a:lnTo>
                        <a:lnTo>
                          <a:pt x="56" y="171"/>
                        </a:lnTo>
                        <a:lnTo>
                          <a:pt x="12" y="175"/>
                        </a:lnTo>
                        <a:lnTo>
                          <a:pt x="6" y="194"/>
                        </a:lnTo>
                        <a:lnTo>
                          <a:pt x="0" y="201"/>
                        </a:lnTo>
                        <a:lnTo>
                          <a:pt x="0" y="205"/>
                        </a:lnTo>
                      </a:path>
                    </a:pathLst>
                  </a:custGeom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n w="12700" cap="rnd" cmpd="sng">
                    <a:solidFill>
                      <a:srgbClr val="0000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61141" name="Freeform 21" descr="Fóssil de peixe"/>
                  <p:cNvSpPr>
                    <a:spLocks/>
                  </p:cNvSpPr>
                  <p:nvPr/>
                </p:nvSpPr>
                <p:spPr bwMode="auto">
                  <a:xfrm>
                    <a:off x="3915" y="2093"/>
                    <a:ext cx="254" cy="236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53" y="8"/>
                      </a:cxn>
                      <a:cxn ang="0">
                        <a:pos x="86" y="8"/>
                      </a:cxn>
                      <a:cxn ang="0">
                        <a:pos x="146" y="8"/>
                      </a:cxn>
                      <a:cxn ang="0">
                        <a:pos x="180" y="8"/>
                      </a:cxn>
                      <a:cxn ang="0">
                        <a:pos x="206" y="15"/>
                      </a:cxn>
                      <a:cxn ang="0">
                        <a:pos x="233" y="26"/>
                      </a:cxn>
                      <a:cxn ang="0">
                        <a:pos x="253" y="49"/>
                      </a:cxn>
                      <a:cxn ang="0">
                        <a:pos x="246" y="71"/>
                      </a:cxn>
                      <a:cxn ang="0">
                        <a:pos x="240" y="93"/>
                      </a:cxn>
                      <a:cxn ang="0">
                        <a:pos x="233" y="112"/>
                      </a:cxn>
                      <a:cxn ang="0">
                        <a:pos x="226" y="131"/>
                      </a:cxn>
                      <a:cxn ang="0">
                        <a:pos x="220" y="146"/>
                      </a:cxn>
                      <a:cxn ang="0">
                        <a:pos x="213" y="149"/>
                      </a:cxn>
                      <a:cxn ang="0">
                        <a:pos x="226" y="172"/>
                      </a:cxn>
                      <a:cxn ang="0">
                        <a:pos x="233" y="187"/>
                      </a:cxn>
                      <a:cxn ang="0">
                        <a:pos x="240" y="194"/>
                      </a:cxn>
                      <a:cxn ang="0">
                        <a:pos x="240" y="201"/>
                      </a:cxn>
                      <a:cxn ang="0">
                        <a:pos x="233" y="213"/>
                      </a:cxn>
                      <a:cxn ang="0">
                        <a:pos x="226" y="220"/>
                      </a:cxn>
                      <a:cxn ang="0">
                        <a:pos x="213" y="235"/>
                      </a:cxn>
                      <a:cxn ang="0">
                        <a:pos x="160" y="220"/>
                      </a:cxn>
                      <a:cxn ang="0">
                        <a:pos x="126" y="209"/>
                      </a:cxn>
                      <a:cxn ang="0">
                        <a:pos x="100" y="198"/>
                      </a:cxn>
                      <a:cxn ang="0">
                        <a:pos x="86" y="183"/>
                      </a:cxn>
                      <a:cxn ang="0">
                        <a:pos x="80" y="175"/>
                      </a:cxn>
                      <a:cxn ang="0">
                        <a:pos x="66" y="164"/>
                      </a:cxn>
                      <a:cxn ang="0">
                        <a:pos x="40" y="161"/>
                      </a:cxn>
                      <a:cxn ang="0">
                        <a:pos x="26" y="161"/>
                      </a:cxn>
                      <a:cxn ang="0">
                        <a:pos x="0" y="161"/>
                      </a:cxn>
                    </a:cxnLst>
                    <a:rect l="0" t="0" r="r" b="b"/>
                    <a:pathLst>
                      <a:path w="254" h="236">
                        <a:moveTo>
                          <a:pt x="20" y="0"/>
                        </a:moveTo>
                        <a:lnTo>
                          <a:pt x="53" y="8"/>
                        </a:lnTo>
                        <a:lnTo>
                          <a:pt x="86" y="8"/>
                        </a:lnTo>
                        <a:lnTo>
                          <a:pt x="146" y="8"/>
                        </a:lnTo>
                        <a:lnTo>
                          <a:pt x="180" y="8"/>
                        </a:lnTo>
                        <a:lnTo>
                          <a:pt x="206" y="15"/>
                        </a:lnTo>
                        <a:lnTo>
                          <a:pt x="233" y="26"/>
                        </a:lnTo>
                        <a:lnTo>
                          <a:pt x="253" y="49"/>
                        </a:lnTo>
                        <a:lnTo>
                          <a:pt x="246" y="71"/>
                        </a:lnTo>
                        <a:lnTo>
                          <a:pt x="240" y="93"/>
                        </a:lnTo>
                        <a:lnTo>
                          <a:pt x="233" y="112"/>
                        </a:lnTo>
                        <a:lnTo>
                          <a:pt x="226" y="131"/>
                        </a:lnTo>
                        <a:lnTo>
                          <a:pt x="220" y="146"/>
                        </a:lnTo>
                        <a:lnTo>
                          <a:pt x="213" y="149"/>
                        </a:lnTo>
                        <a:lnTo>
                          <a:pt x="226" y="172"/>
                        </a:lnTo>
                        <a:lnTo>
                          <a:pt x="233" y="187"/>
                        </a:lnTo>
                        <a:lnTo>
                          <a:pt x="240" y="194"/>
                        </a:lnTo>
                        <a:lnTo>
                          <a:pt x="240" y="201"/>
                        </a:lnTo>
                        <a:lnTo>
                          <a:pt x="233" y="213"/>
                        </a:lnTo>
                        <a:lnTo>
                          <a:pt x="226" y="220"/>
                        </a:lnTo>
                        <a:lnTo>
                          <a:pt x="213" y="235"/>
                        </a:lnTo>
                        <a:lnTo>
                          <a:pt x="160" y="220"/>
                        </a:lnTo>
                        <a:lnTo>
                          <a:pt x="126" y="209"/>
                        </a:lnTo>
                        <a:lnTo>
                          <a:pt x="100" y="198"/>
                        </a:lnTo>
                        <a:lnTo>
                          <a:pt x="86" y="183"/>
                        </a:lnTo>
                        <a:lnTo>
                          <a:pt x="80" y="175"/>
                        </a:lnTo>
                        <a:lnTo>
                          <a:pt x="66" y="164"/>
                        </a:lnTo>
                        <a:lnTo>
                          <a:pt x="40" y="161"/>
                        </a:lnTo>
                        <a:lnTo>
                          <a:pt x="26" y="161"/>
                        </a:lnTo>
                        <a:lnTo>
                          <a:pt x="0" y="161"/>
                        </a:lnTo>
                      </a:path>
                    </a:pathLst>
                  </a:custGeom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n w="12700" cap="rnd" cmpd="sng">
                    <a:solidFill>
                      <a:srgbClr val="0000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61142" name="Freeform 22" descr="Fóssil de peixe"/>
                  <p:cNvSpPr>
                    <a:spLocks/>
                  </p:cNvSpPr>
                  <p:nvPr/>
                </p:nvSpPr>
                <p:spPr bwMode="auto">
                  <a:xfrm>
                    <a:off x="4153" y="2001"/>
                    <a:ext cx="153" cy="120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35" y="113"/>
                      </a:cxn>
                      <a:cxn ang="0">
                        <a:pos x="49" y="113"/>
                      </a:cxn>
                      <a:cxn ang="0">
                        <a:pos x="49" y="113"/>
                      </a:cxn>
                      <a:cxn ang="0">
                        <a:pos x="42" y="109"/>
                      </a:cxn>
                      <a:cxn ang="0">
                        <a:pos x="35" y="106"/>
                      </a:cxn>
                      <a:cxn ang="0">
                        <a:pos x="35" y="99"/>
                      </a:cxn>
                      <a:cxn ang="0">
                        <a:pos x="42" y="82"/>
                      </a:cxn>
                      <a:cxn ang="0">
                        <a:pos x="69" y="54"/>
                      </a:cxn>
                      <a:cxn ang="0">
                        <a:pos x="83" y="48"/>
                      </a:cxn>
                      <a:cxn ang="0">
                        <a:pos x="104" y="44"/>
                      </a:cxn>
                      <a:cxn ang="0">
                        <a:pos x="118" y="41"/>
                      </a:cxn>
                      <a:cxn ang="0">
                        <a:pos x="138" y="37"/>
                      </a:cxn>
                      <a:cxn ang="0">
                        <a:pos x="145" y="27"/>
                      </a:cxn>
                      <a:cxn ang="0">
                        <a:pos x="145" y="20"/>
                      </a:cxn>
                      <a:cxn ang="0">
                        <a:pos x="152" y="13"/>
                      </a:cxn>
                      <a:cxn ang="0">
                        <a:pos x="152" y="10"/>
                      </a:cxn>
                      <a:cxn ang="0">
                        <a:pos x="152" y="0"/>
                      </a:cxn>
                    </a:cxnLst>
                    <a:rect l="0" t="0" r="r" b="b"/>
                    <a:pathLst>
                      <a:path w="153" h="120">
                        <a:moveTo>
                          <a:pt x="0" y="119"/>
                        </a:moveTo>
                        <a:lnTo>
                          <a:pt x="35" y="113"/>
                        </a:lnTo>
                        <a:lnTo>
                          <a:pt x="49" y="113"/>
                        </a:lnTo>
                        <a:lnTo>
                          <a:pt x="49" y="113"/>
                        </a:lnTo>
                        <a:lnTo>
                          <a:pt x="42" y="109"/>
                        </a:lnTo>
                        <a:lnTo>
                          <a:pt x="35" y="106"/>
                        </a:lnTo>
                        <a:lnTo>
                          <a:pt x="35" y="99"/>
                        </a:lnTo>
                        <a:lnTo>
                          <a:pt x="42" y="82"/>
                        </a:lnTo>
                        <a:lnTo>
                          <a:pt x="69" y="54"/>
                        </a:lnTo>
                        <a:lnTo>
                          <a:pt x="83" y="48"/>
                        </a:lnTo>
                        <a:lnTo>
                          <a:pt x="104" y="44"/>
                        </a:lnTo>
                        <a:lnTo>
                          <a:pt x="118" y="41"/>
                        </a:lnTo>
                        <a:lnTo>
                          <a:pt x="138" y="37"/>
                        </a:lnTo>
                        <a:lnTo>
                          <a:pt x="145" y="27"/>
                        </a:lnTo>
                        <a:lnTo>
                          <a:pt x="145" y="20"/>
                        </a:lnTo>
                        <a:lnTo>
                          <a:pt x="152" y="13"/>
                        </a:lnTo>
                        <a:lnTo>
                          <a:pt x="152" y="10"/>
                        </a:lnTo>
                        <a:lnTo>
                          <a:pt x="152" y="0"/>
                        </a:lnTo>
                      </a:path>
                    </a:pathLst>
                  </a:custGeom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n w="12700" cap="rnd" cmpd="sng">
                    <a:solidFill>
                      <a:srgbClr val="0000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61143" name="Freeform 23" descr="Fóssil de peixe"/>
                  <p:cNvSpPr>
                    <a:spLocks/>
                  </p:cNvSpPr>
                  <p:nvPr/>
                </p:nvSpPr>
                <p:spPr bwMode="auto">
                  <a:xfrm>
                    <a:off x="4155" y="2151"/>
                    <a:ext cx="355" cy="94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8" y="32"/>
                      </a:cxn>
                      <a:cxn ang="0">
                        <a:pos x="15" y="39"/>
                      </a:cxn>
                      <a:cxn ang="0">
                        <a:pos x="22" y="43"/>
                      </a:cxn>
                      <a:cxn ang="0">
                        <a:pos x="22" y="46"/>
                      </a:cxn>
                      <a:cxn ang="0">
                        <a:pos x="29" y="46"/>
                      </a:cxn>
                      <a:cxn ang="0">
                        <a:pos x="44" y="46"/>
                      </a:cxn>
                      <a:cxn ang="0">
                        <a:pos x="58" y="54"/>
                      </a:cxn>
                      <a:cxn ang="0">
                        <a:pos x="73" y="64"/>
                      </a:cxn>
                      <a:cxn ang="0">
                        <a:pos x="87" y="71"/>
                      </a:cxn>
                      <a:cxn ang="0">
                        <a:pos x="109" y="79"/>
                      </a:cxn>
                      <a:cxn ang="0">
                        <a:pos x="130" y="86"/>
                      </a:cxn>
                      <a:cxn ang="0">
                        <a:pos x="152" y="93"/>
                      </a:cxn>
                      <a:cxn ang="0">
                        <a:pos x="159" y="93"/>
                      </a:cxn>
                      <a:cxn ang="0">
                        <a:pos x="217" y="68"/>
                      </a:cxn>
                      <a:cxn ang="0">
                        <a:pos x="275" y="36"/>
                      </a:cxn>
                      <a:cxn ang="0">
                        <a:pos x="282" y="21"/>
                      </a:cxn>
                      <a:cxn ang="0">
                        <a:pos x="282" y="7"/>
                      </a:cxn>
                      <a:cxn ang="0">
                        <a:pos x="296" y="3"/>
                      </a:cxn>
                      <a:cxn ang="0">
                        <a:pos x="318" y="0"/>
                      </a:cxn>
                      <a:cxn ang="0">
                        <a:pos x="340" y="3"/>
                      </a:cxn>
                      <a:cxn ang="0">
                        <a:pos x="354" y="7"/>
                      </a:cxn>
                      <a:cxn ang="0">
                        <a:pos x="354" y="7"/>
                      </a:cxn>
                    </a:cxnLst>
                    <a:rect l="0" t="0" r="r" b="b"/>
                    <a:pathLst>
                      <a:path w="355" h="94">
                        <a:moveTo>
                          <a:pt x="0" y="18"/>
                        </a:moveTo>
                        <a:lnTo>
                          <a:pt x="8" y="32"/>
                        </a:lnTo>
                        <a:lnTo>
                          <a:pt x="15" y="39"/>
                        </a:lnTo>
                        <a:lnTo>
                          <a:pt x="22" y="43"/>
                        </a:lnTo>
                        <a:lnTo>
                          <a:pt x="22" y="46"/>
                        </a:lnTo>
                        <a:lnTo>
                          <a:pt x="29" y="46"/>
                        </a:lnTo>
                        <a:lnTo>
                          <a:pt x="44" y="46"/>
                        </a:lnTo>
                        <a:lnTo>
                          <a:pt x="58" y="54"/>
                        </a:lnTo>
                        <a:lnTo>
                          <a:pt x="73" y="64"/>
                        </a:lnTo>
                        <a:lnTo>
                          <a:pt x="87" y="71"/>
                        </a:lnTo>
                        <a:lnTo>
                          <a:pt x="109" y="79"/>
                        </a:lnTo>
                        <a:lnTo>
                          <a:pt x="130" y="86"/>
                        </a:lnTo>
                        <a:lnTo>
                          <a:pt x="152" y="93"/>
                        </a:lnTo>
                        <a:lnTo>
                          <a:pt x="159" y="93"/>
                        </a:lnTo>
                        <a:lnTo>
                          <a:pt x="217" y="68"/>
                        </a:lnTo>
                        <a:lnTo>
                          <a:pt x="275" y="36"/>
                        </a:lnTo>
                        <a:lnTo>
                          <a:pt x="282" y="21"/>
                        </a:lnTo>
                        <a:lnTo>
                          <a:pt x="282" y="7"/>
                        </a:lnTo>
                        <a:lnTo>
                          <a:pt x="296" y="3"/>
                        </a:lnTo>
                        <a:lnTo>
                          <a:pt x="318" y="0"/>
                        </a:lnTo>
                        <a:lnTo>
                          <a:pt x="340" y="3"/>
                        </a:lnTo>
                        <a:lnTo>
                          <a:pt x="354" y="7"/>
                        </a:lnTo>
                        <a:lnTo>
                          <a:pt x="354" y="7"/>
                        </a:lnTo>
                      </a:path>
                    </a:pathLst>
                  </a:custGeom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n w="12700" cap="rnd" cmpd="sng">
                    <a:solidFill>
                      <a:srgbClr val="0000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61144" name="Freeform 24" descr="Fóssil de peixe"/>
                  <p:cNvSpPr>
                    <a:spLocks/>
                  </p:cNvSpPr>
                  <p:nvPr/>
                </p:nvSpPr>
                <p:spPr bwMode="auto">
                  <a:xfrm>
                    <a:off x="4167" y="2309"/>
                    <a:ext cx="103" cy="15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28"/>
                      </a:cxn>
                      <a:cxn ang="0">
                        <a:pos x="20" y="56"/>
                      </a:cxn>
                      <a:cxn ang="0">
                        <a:pos x="27" y="71"/>
                      </a:cxn>
                      <a:cxn ang="0">
                        <a:pos x="34" y="83"/>
                      </a:cxn>
                      <a:cxn ang="0">
                        <a:pos x="34" y="99"/>
                      </a:cxn>
                      <a:cxn ang="0">
                        <a:pos x="47" y="111"/>
                      </a:cxn>
                      <a:cxn ang="0">
                        <a:pos x="68" y="122"/>
                      </a:cxn>
                      <a:cxn ang="0">
                        <a:pos x="75" y="130"/>
                      </a:cxn>
                      <a:cxn ang="0">
                        <a:pos x="88" y="134"/>
                      </a:cxn>
                      <a:cxn ang="0">
                        <a:pos x="102" y="150"/>
                      </a:cxn>
                    </a:cxnLst>
                    <a:rect l="0" t="0" r="r" b="b"/>
                    <a:pathLst>
                      <a:path w="103" h="151">
                        <a:moveTo>
                          <a:pt x="0" y="0"/>
                        </a:moveTo>
                        <a:lnTo>
                          <a:pt x="13" y="28"/>
                        </a:lnTo>
                        <a:lnTo>
                          <a:pt x="20" y="56"/>
                        </a:lnTo>
                        <a:lnTo>
                          <a:pt x="27" y="71"/>
                        </a:lnTo>
                        <a:lnTo>
                          <a:pt x="34" y="83"/>
                        </a:lnTo>
                        <a:lnTo>
                          <a:pt x="34" y="99"/>
                        </a:lnTo>
                        <a:lnTo>
                          <a:pt x="47" y="111"/>
                        </a:lnTo>
                        <a:lnTo>
                          <a:pt x="68" y="122"/>
                        </a:lnTo>
                        <a:lnTo>
                          <a:pt x="75" y="130"/>
                        </a:lnTo>
                        <a:lnTo>
                          <a:pt x="88" y="134"/>
                        </a:lnTo>
                        <a:lnTo>
                          <a:pt x="102" y="150"/>
                        </a:lnTo>
                      </a:path>
                    </a:pathLst>
                  </a:custGeom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n w="12700" cap="rnd" cmpd="sng">
                    <a:solidFill>
                      <a:srgbClr val="0000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61145" name="Freeform 25"/>
                <p:cNvSpPr>
                  <a:spLocks/>
                </p:cNvSpPr>
                <p:nvPr/>
              </p:nvSpPr>
              <p:spPr bwMode="auto">
                <a:xfrm>
                  <a:off x="960" y="2191"/>
                  <a:ext cx="337" cy="193"/>
                </a:xfrm>
                <a:custGeom>
                  <a:avLst/>
                  <a:gdLst/>
                  <a:ahLst/>
                  <a:cxnLst>
                    <a:cxn ang="0">
                      <a:pos x="252" y="0"/>
                    </a:cxn>
                    <a:cxn ang="0">
                      <a:pos x="252" y="48"/>
                    </a:cxn>
                    <a:cxn ang="0">
                      <a:pos x="0" y="48"/>
                    </a:cxn>
                    <a:cxn ang="0">
                      <a:pos x="42" y="96"/>
                    </a:cxn>
                    <a:cxn ang="0">
                      <a:pos x="0" y="144"/>
                    </a:cxn>
                    <a:cxn ang="0">
                      <a:pos x="252" y="144"/>
                    </a:cxn>
                    <a:cxn ang="0">
                      <a:pos x="252" y="192"/>
                    </a:cxn>
                    <a:cxn ang="0">
                      <a:pos x="336" y="96"/>
                    </a:cxn>
                    <a:cxn ang="0">
                      <a:pos x="252" y="0"/>
                    </a:cxn>
                  </a:cxnLst>
                  <a:rect l="0" t="0" r="r" b="b"/>
                  <a:pathLst>
                    <a:path w="337" h="193">
                      <a:moveTo>
                        <a:pt x="252" y="0"/>
                      </a:moveTo>
                      <a:lnTo>
                        <a:pt x="252" y="48"/>
                      </a:lnTo>
                      <a:lnTo>
                        <a:pt x="0" y="48"/>
                      </a:lnTo>
                      <a:lnTo>
                        <a:pt x="42" y="96"/>
                      </a:lnTo>
                      <a:lnTo>
                        <a:pt x="0" y="144"/>
                      </a:lnTo>
                      <a:lnTo>
                        <a:pt x="252" y="144"/>
                      </a:lnTo>
                      <a:lnTo>
                        <a:pt x="252" y="192"/>
                      </a:lnTo>
                      <a:lnTo>
                        <a:pt x="336" y="96"/>
                      </a:lnTo>
                      <a:lnTo>
                        <a:pt x="252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1146" name="Freeform 26"/>
                <p:cNvSpPr>
                  <a:spLocks/>
                </p:cNvSpPr>
                <p:nvPr/>
              </p:nvSpPr>
              <p:spPr bwMode="auto">
                <a:xfrm>
                  <a:off x="2160" y="2191"/>
                  <a:ext cx="337" cy="193"/>
                </a:xfrm>
                <a:custGeom>
                  <a:avLst/>
                  <a:gdLst/>
                  <a:ahLst/>
                  <a:cxnLst>
                    <a:cxn ang="0">
                      <a:pos x="252" y="0"/>
                    </a:cxn>
                    <a:cxn ang="0">
                      <a:pos x="252" y="48"/>
                    </a:cxn>
                    <a:cxn ang="0">
                      <a:pos x="0" y="48"/>
                    </a:cxn>
                    <a:cxn ang="0">
                      <a:pos x="42" y="96"/>
                    </a:cxn>
                    <a:cxn ang="0">
                      <a:pos x="0" y="144"/>
                    </a:cxn>
                    <a:cxn ang="0">
                      <a:pos x="252" y="144"/>
                    </a:cxn>
                    <a:cxn ang="0">
                      <a:pos x="252" y="192"/>
                    </a:cxn>
                    <a:cxn ang="0">
                      <a:pos x="336" y="96"/>
                    </a:cxn>
                    <a:cxn ang="0">
                      <a:pos x="252" y="0"/>
                    </a:cxn>
                  </a:cxnLst>
                  <a:rect l="0" t="0" r="r" b="b"/>
                  <a:pathLst>
                    <a:path w="337" h="193">
                      <a:moveTo>
                        <a:pt x="252" y="0"/>
                      </a:moveTo>
                      <a:lnTo>
                        <a:pt x="252" y="48"/>
                      </a:lnTo>
                      <a:lnTo>
                        <a:pt x="0" y="48"/>
                      </a:lnTo>
                      <a:lnTo>
                        <a:pt x="42" y="96"/>
                      </a:lnTo>
                      <a:lnTo>
                        <a:pt x="0" y="144"/>
                      </a:lnTo>
                      <a:lnTo>
                        <a:pt x="252" y="144"/>
                      </a:lnTo>
                      <a:lnTo>
                        <a:pt x="252" y="192"/>
                      </a:lnTo>
                      <a:lnTo>
                        <a:pt x="336" y="96"/>
                      </a:lnTo>
                      <a:lnTo>
                        <a:pt x="252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1147" name="Freeform 27"/>
                <p:cNvSpPr>
                  <a:spLocks/>
                </p:cNvSpPr>
                <p:nvPr/>
              </p:nvSpPr>
              <p:spPr bwMode="auto">
                <a:xfrm>
                  <a:off x="3072" y="2191"/>
                  <a:ext cx="337" cy="193"/>
                </a:xfrm>
                <a:custGeom>
                  <a:avLst/>
                  <a:gdLst/>
                  <a:ahLst/>
                  <a:cxnLst>
                    <a:cxn ang="0">
                      <a:pos x="252" y="0"/>
                    </a:cxn>
                    <a:cxn ang="0">
                      <a:pos x="252" y="48"/>
                    </a:cxn>
                    <a:cxn ang="0">
                      <a:pos x="0" y="48"/>
                    </a:cxn>
                    <a:cxn ang="0">
                      <a:pos x="42" y="96"/>
                    </a:cxn>
                    <a:cxn ang="0">
                      <a:pos x="0" y="144"/>
                    </a:cxn>
                    <a:cxn ang="0">
                      <a:pos x="252" y="144"/>
                    </a:cxn>
                    <a:cxn ang="0">
                      <a:pos x="252" y="192"/>
                    </a:cxn>
                    <a:cxn ang="0">
                      <a:pos x="336" y="96"/>
                    </a:cxn>
                    <a:cxn ang="0">
                      <a:pos x="252" y="0"/>
                    </a:cxn>
                  </a:cxnLst>
                  <a:rect l="0" t="0" r="r" b="b"/>
                  <a:pathLst>
                    <a:path w="337" h="193">
                      <a:moveTo>
                        <a:pt x="252" y="0"/>
                      </a:moveTo>
                      <a:lnTo>
                        <a:pt x="252" y="48"/>
                      </a:lnTo>
                      <a:lnTo>
                        <a:pt x="0" y="48"/>
                      </a:lnTo>
                      <a:lnTo>
                        <a:pt x="42" y="96"/>
                      </a:lnTo>
                      <a:lnTo>
                        <a:pt x="0" y="144"/>
                      </a:lnTo>
                      <a:lnTo>
                        <a:pt x="252" y="144"/>
                      </a:lnTo>
                      <a:lnTo>
                        <a:pt x="252" y="192"/>
                      </a:lnTo>
                      <a:lnTo>
                        <a:pt x="336" y="96"/>
                      </a:lnTo>
                      <a:lnTo>
                        <a:pt x="252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1148" name="Freeform 28"/>
                <p:cNvSpPr>
                  <a:spLocks/>
                </p:cNvSpPr>
                <p:nvPr/>
              </p:nvSpPr>
              <p:spPr bwMode="auto">
                <a:xfrm>
                  <a:off x="4656" y="2239"/>
                  <a:ext cx="337" cy="193"/>
                </a:xfrm>
                <a:custGeom>
                  <a:avLst/>
                  <a:gdLst/>
                  <a:ahLst/>
                  <a:cxnLst>
                    <a:cxn ang="0">
                      <a:pos x="252" y="0"/>
                    </a:cxn>
                    <a:cxn ang="0">
                      <a:pos x="252" y="48"/>
                    </a:cxn>
                    <a:cxn ang="0">
                      <a:pos x="0" y="48"/>
                    </a:cxn>
                    <a:cxn ang="0">
                      <a:pos x="42" y="96"/>
                    </a:cxn>
                    <a:cxn ang="0">
                      <a:pos x="0" y="144"/>
                    </a:cxn>
                    <a:cxn ang="0">
                      <a:pos x="252" y="144"/>
                    </a:cxn>
                    <a:cxn ang="0">
                      <a:pos x="252" y="192"/>
                    </a:cxn>
                    <a:cxn ang="0">
                      <a:pos x="336" y="96"/>
                    </a:cxn>
                    <a:cxn ang="0">
                      <a:pos x="252" y="0"/>
                    </a:cxn>
                  </a:cxnLst>
                  <a:rect l="0" t="0" r="r" b="b"/>
                  <a:pathLst>
                    <a:path w="337" h="193">
                      <a:moveTo>
                        <a:pt x="252" y="0"/>
                      </a:moveTo>
                      <a:lnTo>
                        <a:pt x="252" y="48"/>
                      </a:lnTo>
                      <a:lnTo>
                        <a:pt x="0" y="48"/>
                      </a:lnTo>
                      <a:lnTo>
                        <a:pt x="42" y="96"/>
                      </a:lnTo>
                      <a:lnTo>
                        <a:pt x="0" y="144"/>
                      </a:lnTo>
                      <a:lnTo>
                        <a:pt x="252" y="144"/>
                      </a:lnTo>
                      <a:lnTo>
                        <a:pt x="252" y="192"/>
                      </a:lnTo>
                      <a:lnTo>
                        <a:pt x="336" y="96"/>
                      </a:lnTo>
                      <a:lnTo>
                        <a:pt x="252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61149" name="Freeform 29"/>
              <p:cNvSpPr>
                <a:spLocks/>
              </p:cNvSpPr>
              <p:nvPr/>
            </p:nvSpPr>
            <p:spPr bwMode="auto">
              <a:xfrm>
                <a:off x="5088" y="2815"/>
                <a:ext cx="193" cy="337"/>
              </a:xfrm>
              <a:custGeom>
                <a:avLst/>
                <a:gdLst/>
                <a:ahLst/>
                <a:cxnLst>
                  <a:cxn ang="0">
                    <a:pos x="192" y="252"/>
                  </a:cxn>
                  <a:cxn ang="0">
                    <a:pos x="144" y="252"/>
                  </a:cxn>
                  <a:cxn ang="0">
                    <a:pos x="144" y="0"/>
                  </a:cxn>
                  <a:cxn ang="0">
                    <a:pos x="96" y="42"/>
                  </a:cxn>
                  <a:cxn ang="0">
                    <a:pos x="48" y="0"/>
                  </a:cxn>
                  <a:cxn ang="0">
                    <a:pos x="48" y="252"/>
                  </a:cxn>
                  <a:cxn ang="0">
                    <a:pos x="0" y="252"/>
                  </a:cxn>
                  <a:cxn ang="0">
                    <a:pos x="96" y="336"/>
                  </a:cxn>
                  <a:cxn ang="0">
                    <a:pos x="192" y="252"/>
                  </a:cxn>
                </a:cxnLst>
                <a:rect l="0" t="0" r="r" b="b"/>
                <a:pathLst>
                  <a:path w="193" h="337">
                    <a:moveTo>
                      <a:pt x="192" y="252"/>
                    </a:moveTo>
                    <a:lnTo>
                      <a:pt x="144" y="252"/>
                    </a:lnTo>
                    <a:lnTo>
                      <a:pt x="144" y="0"/>
                    </a:lnTo>
                    <a:lnTo>
                      <a:pt x="96" y="42"/>
                    </a:lnTo>
                    <a:lnTo>
                      <a:pt x="48" y="0"/>
                    </a:lnTo>
                    <a:lnTo>
                      <a:pt x="48" y="252"/>
                    </a:lnTo>
                    <a:lnTo>
                      <a:pt x="0" y="252"/>
                    </a:lnTo>
                    <a:lnTo>
                      <a:pt x="96" y="336"/>
                    </a:lnTo>
                    <a:lnTo>
                      <a:pt x="192" y="25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150" name="Freeform 30"/>
              <p:cNvSpPr>
                <a:spLocks/>
              </p:cNvSpPr>
              <p:nvPr/>
            </p:nvSpPr>
            <p:spPr bwMode="auto">
              <a:xfrm>
                <a:off x="4560" y="3582"/>
                <a:ext cx="338" cy="193"/>
              </a:xfrm>
              <a:custGeom>
                <a:avLst/>
                <a:gdLst/>
                <a:ahLst/>
                <a:cxnLst>
                  <a:cxn ang="0">
                    <a:pos x="83" y="192"/>
                  </a:cxn>
                  <a:cxn ang="0">
                    <a:pos x="83" y="144"/>
                  </a:cxn>
                  <a:cxn ang="0">
                    <a:pos x="335" y="147"/>
                  </a:cxn>
                  <a:cxn ang="0">
                    <a:pos x="294" y="99"/>
                  </a:cxn>
                  <a:cxn ang="0">
                    <a:pos x="337" y="51"/>
                  </a:cxn>
                  <a:cxn ang="0">
                    <a:pos x="85" y="48"/>
                  </a:cxn>
                  <a:cxn ang="0">
                    <a:pos x="85" y="0"/>
                  </a:cxn>
                  <a:cxn ang="0">
                    <a:pos x="0" y="95"/>
                  </a:cxn>
                  <a:cxn ang="0">
                    <a:pos x="83" y="192"/>
                  </a:cxn>
                </a:cxnLst>
                <a:rect l="0" t="0" r="r" b="b"/>
                <a:pathLst>
                  <a:path w="338" h="193">
                    <a:moveTo>
                      <a:pt x="83" y="192"/>
                    </a:moveTo>
                    <a:lnTo>
                      <a:pt x="83" y="144"/>
                    </a:lnTo>
                    <a:lnTo>
                      <a:pt x="335" y="147"/>
                    </a:lnTo>
                    <a:lnTo>
                      <a:pt x="294" y="99"/>
                    </a:lnTo>
                    <a:lnTo>
                      <a:pt x="337" y="51"/>
                    </a:lnTo>
                    <a:lnTo>
                      <a:pt x="85" y="48"/>
                    </a:lnTo>
                    <a:lnTo>
                      <a:pt x="85" y="0"/>
                    </a:lnTo>
                    <a:lnTo>
                      <a:pt x="0" y="95"/>
                    </a:lnTo>
                    <a:lnTo>
                      <a:pt x="83" y="19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151" name="Freeform 31"/>
              <p:cNvSpPr>
                <a:spLocks/>
              </p:cNvSpPr>
              <p:nvPr/>
            </p:nvSpPr>
            <p:spPr bwMode="auto">
              <a:xfrm>
                <a:off x="3024" y="3582"/>
                <a:ext cx="338" cy="193"/>
              </a:xfrm>
              <a:custGeom>
                <a:avLst/>
                <a:gdLst/>
                <a:ahLst/>
                <a:cxnLst>
                  <a:cxn ang="0">
                    <a:pos x="83" y="192"/>
                  </a:cxn>
                  <a:cxn ang="0">
                    <a:pos x="83" y="144"/>
                  </a:cxn>
                  <a:cxn ang="0">
                    <a:pos x="335" y="147"/>
                  </a:cxn>
                  <a:cxn ang="0">
                    <a:pos x="294" y="99"/>
                  </a:cxn>
                  <a:cxn ang="0">
                    <a:pos x="337" y="51"/>
                  </a:cxn>
                  <a:cxn ang="0">
                    <a:pos x="85" y="48"/>
                  </a:cxn>
                  <a:cxn ang="0">
                    <a:pos x="85" y="0"/>
                  </a:cxn>
                  <a:cxn ang="0">
                    <a:pos x="0" y="95"/>
                  </a:cxn>
                  <a:cxn ang="0">
                    <a:pos x="83" y="192"/>
                  </a:cxn>
                </a:cxnLst>
                <a:rect l="0" t="0" r="r" b="b"/>
                <a:pathLst>
                  <a:path w="338" h="193">
                    <a:moveTo>
                      <a:pt x="83" y="192"/>
                    </a:moveTo>
                    <a:lnTo>
                      <a:pt x="83" y="144"/>
                    </a:lnTo>
                    <a:lnTo>
                      <a:pt x="335" y="147"/>
                    </a:lnTo>
                    <a:lnTo>
                      <a:pt x="294" y="99"/>
                    </a:lnTo>
                    <a:lnTo>
                      <a:pt x="337" y="51"/>
                    </a:lnTo>
                    <a:lnTo>
                      <a:pt x="85" y="48"/>
                    </a:lnTo>
                    <a:lnTo>
                      <a:pt x="85" y="0"/>
                    </a:lnTo>
                    <a:lnTo>
                      <a:pt x="0" y="95"/>
                    </a:lnTo>
                    <a:lnTo>
                      <a:pt x="83" y="19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152" name="Freeform 32"/>
              <p:cNvSpPr>
                <a:spLocks/>
              </p:cNvSpPr>
              <p:nvPr/>
            </p:nvSpPr>
            <p:spPr bwMode="auto">
              <a:xfrm>
                <a:off x="1296" y="3534"/>
                <a:ext cx="338" cy="193"/>
              </a:xfrm>
              <a:custGeom>
                <a:avLst/>
                <a:gdLst/>
                <a:ahLst/>
                <a:cxnLst>
                  <a:cxn ang="0">
                    <a:pos x="83" y="192"/>
                  </a:cxn>
                  <a:cxn ang="0">
                    <a:pos x="83" y="144"/>
                  </a:cxn>
                  <a:cxn ang="0">
                    <a:pos x="335" y="147"/>
                  </a:cxn>
                  <a:cxn ang="0">
                    <a:pos x="294" y="99"/>
                  </a:cxn>
                  <a:cxn ang="0">
                    <a:pos x="337" y="51"/>
                  </a:cxn>
                  <a:cxn ang="0">
                    <a:pos x="85" y="48"/>
                  </a:cxn>
                  <a:cxn ang="0">
                    <a:pos x="85" y="0"/>
                  </a:cxn>
                  <a:cxn ang="0">
                    <a:pos x="0" y="95"/>
                  </a:cxn>
                  <a:cxn ang="0">
                    <a:pos x="83" y="192"/>
                  </a:cxn>
                </a:cxnLst>
                <a:rect l="0" t="0" r="r" b="b"/>
                <a:pathLst>
                  <a:path w="338" h="193">
                    <a:moveTo>
                      <a:pt x="83" y="192"/>
                    </a:moveTo>
                    <a:lnTo>
                      <a:pt x="83" y="144"/>
                    </a:lnTo>
                    <a:lnTo>
                      <a:pt x="335" y="147"/>
                    </a:lnTo>
                    <a:lnTo>
                      <a:pt x="294" y="99"/>
                    </a:lnTo>
                    <a:lnTo>
                      <a:pt x="337" y="51"/>
                    </a:lnTo>
                    <a:lnTo>
                      <a:pt x="85" y="48"/>
                    </a:lnTo>
                    <a:lnTo>
                      <a:pt x="85" y="0"/>
                    </a:lnTo>
                    <a:lnTo>
                      <a:pt x="0" y="95"/>
                    </a:lnTo>
                    <a:lnTo>
                      <a:pt x="83" y="19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61153" name="Rectangle 33"/>
          <p:cNvSpPr>
            <a:spLocks noChangeArrowheads="1"/>
          </p:cNvSpPr>
          <p:nvPr/>
        </p:nvSpPr>
        <p:spPr bwMode="auto">
          <a:xfrm>
            <a:off x="34925" y="44450"/>
            <a:ext cx="9109075" cy="6334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... do Átomo ao Arcanjo...</a:t>
            </a:r>
          </a:p>
        </p:txBody>
      </p:sp>
      <p:sp>
        <p:nvSpPr>
          <p:cNvPr id="261154" name="Text Box 34"/>
          <p:cNvSpPr txBox="1">
            <a:spLocks noChangeArrowheads="1"/>
          </p:cNvSpPr>
          <p:nvPr/>
        </p:nvSpPr>
        <p:spPr bwMode="auto">
          <a:xfrm>
            <a:off x="71438" y="6453188"/>
            <a:ext cx="3995737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/>
              <a:t>Imagem: www.parchen.hpg.com.br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196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3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Onde estão os limites entre um reino e outro?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0" y="1235075"/>
            <a:ext cx="91440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  <a:r>
              <a:rPr lang="pt-BR" sz="33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Entre o reino vegetal e o reino animal, nenhuma delimitação há </a:t>
            </a:r>
            <a:r>
              <a:rPr lang="pt-BR" sz="33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nitidamente</a:t>
            </a:r>
            <a:r>
              <a:rPr lang="pt-BR" sz="33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marcada.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3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  <a:r>
              <a:rPr lang="pt-BR" sz="33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Acompanhando-se passo a passo a série de seres, dir-se-ia que</a:t>
            </a:r>
            <a:r>
              <a:rPr lang="pt-BR" sz="33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pt-BR" sz="33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cada espécie é um aperfeiçoamento,</a:t>
            </a:r>
            <a:r>
              <a:rPr lang="pt-BR" sz="33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uma transformação da espécie imediatamente inferior.</a:t>
            </a:r>
            <a:r>
              <a:rPr lang="pt-BR" sz="33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692275" y="6237288"/>
            <a:ext cx="72009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9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 Gênese – Cap. X, itens 24, 28 e 29)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39688"/>
            <a:ext cx="9144000" cy="12287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Individualização do Princípio Inteligente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1974850"/>
            <a:ext cx="896461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900" b="1">
                <a:latin typeface="Tahoma" pitchFamily="34" charset="0"/>
              </a:rPr>
              <a:t>       </a:t>
            </a:r>
            <a:r>
              <a:rPr lang="pt-BR" sz="3300" b="1">
                <a:latin typeface="Tahoma" pitchFamily="34" charset="0"/>
              </a:rPr>
              <a:t>Há várias correntes de pensamento sobre este aspecto: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3300" b="1">
                <a:latin typeface="Tahoma" pitchFamily="34" charset="0"/>
              </a:rPr>
              <a:t>- </a:t>
            </a:r>
            <a:r>
              <a:rPr lang="pt-BR" sz="3300" b="1">
                <a:solidFill>
                  <a:srgbClr val="800000"/>
                </a:solidFill>
                <a:latin typeface="Tahoma" pitchFamily="34" charset="0"/>
              </a:rPr>
              <a:t>A que admite a individualização durante o processo de evolução do P.I.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3300" b="1">
                <a:latin typeface="Tahoma" pitchFamily="34" charset="0"/>
              </a:rPr>
              <a:t>- A que admite a individualização desde o princípio.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0" y="1128713"/>
            <a:ext cx="914400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300" b="1">
                <a:latin typeface="Tahoma" pitchFamily="34" charset="0"/>
              </a:rPr>
              <a:t>     Aceito plenamente a idéia de que a célula já é um indivíduo e que corresponde a um princípio inteligente rudimentar.</a:t>
            </a:r>
          </a:p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300" b="1">
                <a:latin typeface="Tahoma" pitchFamily="34" charset="0"/>
              </a:rPr>
              <a:t>      Penso que a noção de </a:t>
            </a:r>
            <a:r>
              <a:rPr lang="pt-BR" sz="33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alma-grupo</a:t>
            </a:r>
            <a:r>
              <a:rPr lang="pt-BR" sz="3300" b="1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pt-BR" sz="3300" b="1">
                <a:latin typeface="Tahoma" pitchFamily="34" charset="0"/>
              </a:rPr>
              <a:t>apenas pode ser entendida como o estado de sintonia e conseqüentemente de interação energética e vibratória, em que vivem seres afins.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(Irvênia Prada – A Questão Espiritual dos Animais - p. 43)</a:t>
            </a: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-28575"/>
            <a:ext cx="9144000" cy="12287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Individualização do Princípio Inteligente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6794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 ponto de partida do Espírito humano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785813"/>
            <a:ext cx="9144000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O ponto de partida do Espírito é uma dessas questões que se ligam ao princípio das coisas e </a:t>
            </a:r>
            <a:r>
              <a:rPr lang="pt-BR" sz="30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estão nos segredos de Deus</a:t>
            </a:r>
            <a:r>
              <a:rPr lang="pt-BR" sz="3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sob o qual só podemos construir sistemas. </a:t>
            </a:r>
          </a:p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</a:t>
            </a:r>
            <a:r>
              <a:rPr lang="pt-BR" sz="3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Não há trânsito direto dos animais que conhecemos aqui na terra para o homem primitivo. </a:t>
            </a:r>
          </a:p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</a:t>
            </a:r>
            <a:r>
              <a:rPr lang="pt-BR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Terra não é o ponto de partida da primeira encarnação humana</a:t>
            </a:r>
            <a:r>
              <a:rPr lang="pt-BR" sz="3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O período de humanidade começa, em geral, nos mundos ainda mais inferiores.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284663" y="6302375"/>
            <a:ext cx="4824412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7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(LE - Questões 607 e  613)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8493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Inteligências sub-humanas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700338" y="987425"/>
            <a:ext cx="61563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2800" b="1">
                <a:latin typeface="Tahoma" pitchFamily="34" charset="0"/>
              </a:rPr>
              <a:t>      Milhares de criaturas nos mais rudes serviços da natureza, movimentam-se nestes sítios em posição infraterrestre.       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348038" y="6223000"/>
            <a:ext cx="5795962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(André Luiz – Livro Libertação)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107950" y="3357563"/>
            <a:ext cx="88931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2800" b="1">
                <a:latin typeface="Tahoma" pitchFamily="34" charset="0"/>
              </a:rPr>
              <a:t>       Em desenvolvimento de tendências dignas, candidatam-se à humanidade que conhecemos na Crosta. </a:t>
            </a:r>
            <a:r>
              <a:rPr lang="pt-BR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Situam-se entre o raciocínio fragmentário do macacóide e a idéia simples do homem primitivo na floresta</a:t>
            </a:r>
            <a:r>
              <a:rPr lang="pt-BR" sz="2800" b="1">
                <a:latin typeface="Tahoma" pitchFamily="34" charset="0"/>
              </a:rPr>
              <a:t>.  (Gúbio)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323850" y="115888"/>
            <a:ext cx="8424863" cy="6477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Preparação do Perispírito: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0" y="6237288"/>
            <a:ext cx="9144000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(André Luiz – Evolução em Dois Mundos – p. 92)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07950" y="908050"/>
            <a:ext cx="88931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3100" b="1">
                <a:latin typeface="Tahoma" pitchFamily="34" charset="0"/>
              </a:rPr>
              <a:t>       É assim que, atingindo os alicerces da Humanidade, o corpo espiritual do homem infraprimitivo demora-se longo tempo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em regiões espaciais próprias</a:t>
            </a:r>
            <a:r>
              <a:rPr lang="pt-BR" sz="3100" b="1">
                <a:latin typeface="Tahoma" pitchFamily="34" charset="0"/>
              </a:rPr>
              <a:t>, sob a assistência dos Instrutores do Espírito, recebendo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intervenções sutis</a:t>
            </a:r>
            <a:r>
              <a:rPr lang="pt-BR" sz="3100" b="1">
                <a:latin typeface="Tahoma" pitchFamily="34" charset="0"/>
              </a:rPr>
              <a:t> nos petrechos da fonação para que a palavra articulada pudesse assinalar novo ciclo de progresso.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468313" y="96838"/>
            <a:ext cx="8135937" cy="739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/>
            <a:r>
              <a:rPr lang="pt-BR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Primeiras encarnações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627313" y="6237288"/>
            <a:ext cx="6300787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 Gênese Cap. XI, itens 15 e 16)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0" y="981075"/>
            <a:ext cx="896461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Bem pode dar-se que corpos de macaco tenham servido de vestidura aos primeiros Espíritos humanos, forçosamente pouco adiantados, que viessem encarnar na Terra (...).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Fique bem entendido que aqui </a:t>
            </a: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unicamente se trata de uma hipótese,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(...)  para mostrar que </a:t>
            </a:r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origem do corpo em nada prejudica o Espírito,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que é o ser principal, e que a semelhança do corpo do homem com o do macaco não implica paridade entre o seu Espírito e o do macaco.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95288" y="260350"/>
            <a:ext cx="8362950" cy="63341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Questão Espiritual dos Animais</a:t>
            </a:r>
          </a:p>
        </p:txBody>
      </p:sp>
      <p:pic>
        <p:nvPicPr>
          <p:cNvPr id="262148" name="Picture 4" descr="Allan Kardec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341438"/>
            <a:ext cx="2487613" cy="2808287"/>
          </a:xfrm>
          <a:prstGeom prst="rect">
            <a:avLst/>
          </a:prstGeom>
          <a:noFill/>
        </p:spPr>
      </p:pic>
      <p:pic>
        <p:nvPicPr>
          <p:cNvPr id="262152" name="Picture 8" descr="Darw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12875"/>
            <a:ext cx="2547937" cy="2663825"/>
          </a:xfrm>
          <a:prstGeom prst="rect">
            <a:avLst/>
          </a:prstGeom>
          <a:noFill/>
        </p:spPr>
      </p:pic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611188" y="4724400"/>
            <a:ext cx="3384550" cy="135413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pt-BR" sz="3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 Livro dos Espíritos - 1857</a:t>
            </a:r>
          </a:p>
        </p:txBody>
      </p:sp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4787900" y="4724400"/>
            <a:ext cx="3529013" cy="1368425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pt-BR" sz="3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Origem das Espécies - 1859</a:t>
            </a:r>
            <a:r>
              <a:rPr lang="pt-BR" sz="4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262157" name="Rectangle 13"/>
          <p:cNvSpPr>
            <a:spLocks noChangeArrowheads="1"/>
          </p:cNvSpPr>
          <p:nvPr/>
        </p:nvSpPr>
        <p:spPr bwMode="auto">
          <a:xfrm>
            <a:off x="3779838" y="1914525"/>
            <a:ext cx="10826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17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0" y="1720850"/>
            <a:ext cx="9144000" cy="480377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3200" b="1">
                <a:latin typeface="Tahoma" pitchFamily="34" charset="0"/>
              </a:rPr>
              <a:t>       Não, porque não é senão desse período que </a:t>
            </a:r>
            <a:r>
              <a:rPr lang="pt-BR" sz="3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começa para ele a vida de Espírito</a:t>
            </a:r>
            <a:r>
              <a:rPr lang="pt-BR" sz="3200" b="1">
                <a:latin typeface="Tahoma" pitchFamily="34" charset="0"/>
              </a:rPr>
              <a:t>, e é mesmo difícil que se lembre de suas primeiras existências como homem, exatamente como o homem não se lembra mais dos primeiros tempos de sua infância, e ainda menos do tempo que passou no ventre materno.</a:t>
            </a:r>
          </a:p>
        </p:txBody>
      </p:sp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549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t-BR" sz="3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 Espírito do Homem, após a morte, tem consciência das</a:t>
            </a:r>
            <a:r>
              <a:rPr lang="pt-BR" sz="31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existências que precederam,</a:t>
            </a:r>
            <a:r>
              <a:rPr lang="pt-BR" sz="31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pt-BR" sz="3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para ele, o período de humanidade?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5329238" y="5934075"/>
            <a:ext cx="3779837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8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(LE – Questão 608)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466725" y="44450"/>
            <a:ext cx="8137525" cy="6477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Impossibilidade das lembranças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5292725" y="6294438"/>
            <a:ext cx="3635375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8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(LE – Questão 611)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69215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No momento em que o princípio inteligente atinge o grau necessário para entrar no período de humanidade,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não tem mais relação com o seu estado primitivo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e não é mais a alma dos animais, como a árvore não é a semente. </a:t>
            </a:r>
          </a:p>
          <a:p>
            <a:pPr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Não se pode dizer, portanto, que tal homem é a encarnação do espírito de tal animal, e por conseguinte a metempsicose, tal como o entendem não é exata.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468313" y="115888"/>
            <a:ext cx="8135937" cy="5746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Animais tem livre-arbítrio?</a:t>
            </a:r>
            <a:r>
              <a:rPr lang="pt-BR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5292725" y="6165850"/>
            <a:ext cx="3635375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8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(LE – Questão 595)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87338" y="908050"/>
            <a:ext cx="838835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Não são simples máquinas, como supondes, mas sua liberdade de ação é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limitada pelas suas necessidades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e não pode ser comparada a do homem. 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  <a:r>
              <a:rPr lang="pt-BR" sz="31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Essa resposta estava contrapondo a idéia difundida por 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Descartes</a:t>
            </a:r>
            <a:r>
              <a:rPr lang="pt-BR" sz="31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que ensinava que os animais eram máquinas, agindo segundo as leis naturais, por não terem espírito.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68313" y="115888"/>
            <a:ext cx="8064500" cy="6477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Sujeitos ao Determinismo Divino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5292725" y="6294438"/>
            <a:ext cx="3635375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(LE – Questão 599)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79388" y="908050"/>
            <a:ext cx="8569325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Os animais progridem pela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força das coisas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; e é por isso que, para eles, não existe expiação. 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Como os animais não tem livre-arbítrio, eles não podem escolher a espécie em que vão reencarnar.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O livre-arbítrio é uma conquista que o Espírito realiza, no reino humano, através da evolução moral e intelectual.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468313" y="44450"/>
            <a:ext cx="8064500" cy="6477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 animais só agem por instinto?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411413" y="6294438"/>
            <a:ext cx="6624637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 Gênese – cap. III, itens 11 a  13)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71438" y="836613"/>
            <a:ext cx="8893175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1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O INSTINTO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é a força oculta que solicita os seres orgânicos a atos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espontâneos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e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involuntários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Nos atos instintivos não há reflexão, nem combinação, nem premeditação.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1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A INTELIGÊNCIA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se revela por atos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voluntários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refletidos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premeditados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</a:t>
            </a:r>
            <a:r>
              <a:rPr lang="pt-BR" sz="31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combinados</a:t>
            </a:r>
            <a:r>
              <a:rPr lang="pt-BR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de acordo com a oportunidade das circunstâncias.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0" y="44450"/>
            <a:ext cx="9144000" cy="6477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pt-BR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 animais têm uma inteligência limitada.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4932363" y="6365875"/>
            <a:ext cx="3995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(LE – Questão 604)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142875" y="836613"/>
            <a:ext cx="8893175" cy="5465762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2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Além do instinto, os animais tem uma inteligência </a:t>
            </a:r>
            <a:r>
              <a:rPr lang="pt-BR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limitada a vida material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A inteligência está mais concentrada sobre os meios de satisfazer às suas necessidades físicas e prover à sua conservação.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O homem possui como particularidade, o </a:t>
            </a:r>
            <a:r>
              <a:rPr lang="pt-BR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senso moral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e um alcance intelectual que os animais não possuem.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468313" y="44450"/>
            <a:ext cx="8280400" cy="6477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t-BR" sz="3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 animais têm lampejos de inteligência.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88925" y="1092200"/>
            <a:ext cx="8604250" cy="5360988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0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  <a:r>
              <a:rPr lang="pt-BR" sz="29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 animal tem lampejos de inteligência. Está muito distante do pensamento contínuo, que caracteriza o Espírito (Richard Simonetti) 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29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(...) penetrai com espírito investigador todos os animais que formam os seres inferiores da Criação e vereis ao lado do instinto que os movimenta, a </a:t>
            </a:r>
            <a:r>
              <a:rPr lang="pt-BR" sz="29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inteligência desabrochando</a:t>
            </a:r>
            <a:r>
              <a:rPr lang="pt-BR" sz="29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como prêmio dos seus sofrimentos. (Cairbar Schutel – p. 33)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144463" y="71438"/>
            <a:ext cx="8820150" cy="9810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t-BR" sz="3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Algumas evidências sobre a inteligência nos animais: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79388" y="2076450"/>
            <a:ext cx="8820150" cy="11366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educação só produz resultados onde há inteligência.</a:t>
            </a: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395288" y="4113213"/>
            <a:ext cx="8424862" cy="23399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2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- animais que trabalham;</a:t>
            </a:r>
          </a:p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2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- os cães adestrados;</a:t>
            </a:r>
          </a:p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2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- as formigas;</a:t>
            </a:r>
          </a:p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2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- as aves.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395288" y="115888"/>
            <a:ext cx="8280400" cy="5746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 bois e cavalos que servem de serviçais</a:t>
            </a:r>
          </a:p>
        </p:txBody>
      </p:sp>
      <p:pic>
        <p:nvPicPr>
          <p:cNvPr id="227332" name="Picture 4" descr="CAVALO &amp; CAVALEIRO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719138" y="908050"/>
            <a:ext cx="7669212" cy="5751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foto João de bar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80288" cy="5535613"/>
          </a:xfrm>
          <a:prstGeom prst="rect">
            <a:avLst/>
          </a:prstGeom>
          <a:noFill/>
        </p:spPr>
      </p:pic>
      <p:pic>
        <p:nvPicPr>
          <p:cNvPr id="225285" name="Picture 5" descr="joao_de_bar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1075" y="0"/>
            <a:ext cx="1812925" cy="1944688"/>
          </a:xfrm>
          <a:prstGeom prst="rect">
            <a:avLst/>
          </a:prstGeom>
          <a:noFill/>
        </p:spPr>
      </p:pic>
      <p:pic>
        <p:nvPicPr>
          <p:cNvPr id="225286" name="Picture 6" descr="joao_de_barr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41888"/>
            <a:ext cx="1739900" cy="1916112"/>
          </a:xfrm>
          <a:prstGeom prst="rect">
            <a:avLst/>
          </a:prstGeom>
          <a:noFill/>
        </p:spPr>
      </p:pic>
      <p:pic>
        <p:nvPicPr>
          <p:cNvPr id="225288" name="Picture 8" descr="joaobar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5211763"/>
            <a:ext cx="2195512" cy="1646237"/>
          </a:xfrm>
          <a:prstGeom prst="rect">
            <a:avLst/>
          </a:prstGeom>
          <a:noFill/>
        </p:spPr>
      </p:pic>
      <p:pic>
        <p:nvPicPr>
          <p:cNvPr id="225292" name="Picture 12" descr="jbarr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349500"/>
            <a:ext cx="2195512" cy="1450975"/>
          </a:xfrm>
          <a:prstGeom prst="rect">
            <a:avLst/>
          </a:prstGeom>
          <a:noFill/>
        </p:spPr>
      </p:pic>
      <p:pic>
        <p:nvPicPr>
          <p:cNvPr id="225294" name="Picture 14" descr="barro4"/>
          <p:cNvPicPr>
            <a:picLocks noChangeAspect="1" noChangeArrowheads="1"/>
          </p:cNvPicPr>
          <p:nvPr/>
        </p:nvPicPr>
        <p:blipFill>
          <a:blip r:embed="rId7">
            <a:lum bright="12000" contrast="-6000"/>
          </a:blip>
          <a:srcRect/>
          <a:stretch>
            <a:fillRect/>
          </a:stretch>
        </p:blipFill>
        <p:spPr bwMode="auto">
          <a:xfrm>
            <a:off x="6948488" y="3789363"/>
            <a:ext cx="2195512" cy="1539875"/>
          </a:xfrm>
          <a:prstGeom prst="rect">
            <a:avLst/>
          </a:prstGeom>
          <a:noFill/>
        </p:spPr>
      </p:pic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1763713" y="5400675"/>
            <a:ext cx="5256212" cy="14128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João-de-barro: o arquiteto da floresta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79388" y="1052513"/>
            <a:ext cx="8640762" cy="51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/>
              <a:t>        </a:t>
            </a: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 Espiritismo marcha ao lado do materialismo, no campo da matéria; admite tudo o que o segundo admite; mas avança para além do ponto onde este último pára.</a:t>
            </a:r>
            <a:r>
              <a:rPr lang="pt-BR" sz="34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pt-BR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(A Gênese - Cap. X, item 30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)</a:t>
            </a:r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323850" y="188913"/>
            <a:ext cx="8362950" cy="6334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33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Questão Espiritual dos Animais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468313" y="287338"/>
            <a:ext cx="7991475" cy="6207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200" b="1">
                <a:solidFill>
                  <a:srgbClr val="800000"/>
                </a:solidFill>
                <a:latin typeface="Tahoma" pitchFamily="34" charset="0"/>
              </a:rPr>
              <a:t>as abelhas</a:t>
            </a:r>
            <a:endParaRPr lang="pt-BR" sz="3000" b="1">
              <a:solidFill>
                <a:srgbClr val="800000"/>
              </a:solidFill>
              <a:latin typeface="Tahoma" pitchFamily="34" charset="0"/>
            </a:endParaRPr>
          </a:p>
        </p:txBody>
      </p:sp>
      <p:pic>
        <p:nvPicPr>
          <p:cNvPr id="226309" name="Picture 5" descr="photo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62050"/>
            <a:ext cx="7308850" cy="4930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31750"/>
            <a:ext cx="9144000" cy="11652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/>
            <a:r>
              <a:rPr lang="pt-BR" sz="3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Algumas evidências sobre a inteligência nos animais: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71438" y="1628775"/>
            <a:ext cx="8964612" cy="40862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</a:t>
            </a:r>
            <a:r>
              <a:rPr lang="pt-BR" sz="36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Gatos em Londres </a:t>
            </a: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que pressentiam os bombardeios alemães, e seus donos se salvavam dirigindo-se aos refúgios antiaéreos.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</a:t>
            </a:r>
            <a:r>
              <a:rPr lang="pt-BR" sz="36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Elefantes da Ásia</a:t>
            </a: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que escaparam do </a:t>
            </a:r>
            <a:r>
              <a:rPr lang="pt-BR" sz="36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tsunami</a:t>
            </a: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de dezembro de 2004.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433388" y="20638"/>
            <a:ext cx="8315325" cy="7096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3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 animais têm perispírito?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34925" y="836613"/>
            <a:ext cx="9072563" cy="2982912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Não só o homem é dotado desse órgão, necessário às funções que exerce; todos os animais mantêm essa idéia diretriz. 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Até os mais insignificantes insetos são dotados desse organismo.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3933825"/>
            <a:ext cx="9144000" cy="2862263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É o perispírito que contém o </a:t>
            </a:r>
            <a:r>
              <a:rPr lang="pt-BR" sz="32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desenho prévio</a:t>
            </a: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e que conduzirá o novo organismo ao lugar na escala morfológica, segundo o grau de sua evolução. </a:t>
            </a: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(Gabriel Delanne – Evolução Anímica)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433388" y="115888"/>
            <a:ext cx="8315325" cy="6207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 animais e a reencarnação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23850" y="969963"/>
            <a:ext cx="8569325" cy="418782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3000" b="1"/>
              <a:t>     </a:t>
            </a:r>
            <a:r>
              <a:rPr lang="pt-BR" sz="3700" b="1">
                <a:latin typeface="Tahoma" pitchFamily="34" charset="0"/>
              </a:rPr>
              <a:t>Todos os seres vivos são dotados de uma individualidade imortal e perfectível, que tem na </a:t>
            </a:r>
            <a:r>
              <a:rPr lang="pt-BR" sz="37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reencarnação</a:t>
            </a:r>
            <a:r>
              <a:rPr lang="pt-BR" sz="3700" b="1">
                <a:latin typeface="Tahoma" pitchFamily="34" charset="0"/>
              </a:rPr>
              <a:t> o recurso fundamental em favor de sua evolução.</a:t>
            </a:r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395288" y="5448300"/>
            <a:ext cx="8497887" cy="10763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27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Richard Simonetti – Reencarnação - tudo o que você precisa saber.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433388" y="115888"/>
            <a:ext cx="8315325" cy="6207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7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 pensamento nos animais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142875" y="908050"/>
            <a:ext cx="8893175" cy="10604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27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</a:t>
            </a:r>
            <a:r>
              <a:rPr lang="pt-BR" sz="2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 homem não é o único animal que pensa! É o único animal que pensa que não é animal. (Pascal)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07950" y="2205038"/>
            <a:ext cx="8999538" cy="42291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2700" b="1">
                <a:latin typeface="Tahoma" pitchFamily="34" charset="0"/>
              </a:rPr>
              <a:t>      </a:t>
            </a:r>
            <a:r>
              <a:rPr lang="pt-BR" sz="2900" b="1">
                <a:latin typeface="Tahoma" pitchFamily="34" charset="0"/>
              </a:rPr>
              <a:t>(...) os seres angelicais emitem o seu pensamento em raios super-ultra-curtos, a mente humana, em ondas curtas, médias e longas e </a:t>
            </a:r>
            <a:r>
              <a:rPr lang="pt-BR" sz="29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os animais em ondas fragmentárias</a:t>
            </a:r>
            <a:r>
              <a:rPr lang="pt-BR" sz="2900" b="1">
                <a:latin typeface="Tahoma" pitchFamily="34" charset="0"/>
              </a:rPr>
              <a:t>, cuja vida psíquica, ainda em germe, somente arroja de si determinados pensamentos ou raios descontínuos. </a:t>
            </a:r>
          </a:p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2400" b="1">
                <a:latin typeface="Tahoma" pitchFamily="34" charset="0"/>
              </a:rPr>
              <a:t>(André Luiz - Mecanismos da Mediunidade – Cap. IV.)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433388" y="188913"/>
            <a:ext cx="8315325" cy="62071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7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Memória nos animais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79388" y="1239838"/>
            <a:ext cx="8785225" cy="5302250"/>
          </a:xfrm>
          <a:prstGeom prst="rect">
            <a:avLst/>
          </a:prstGeom>
          <a:solidFill>
            <a:srgbClr val="00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pt-BR" sz="3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 </a:t>
            </a:r>
            <a:r>
              <a:rPr lang="pt-BR" sz="34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memória</a:t>
            </a:r>
            <a:r>
              <a:rPr lang="pt-BR" sz="3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como o pensamento, são atributos que vamos encontrar nos animais, mas </a:t>
            </a:r>
            <a:r>
              <a:rPr lang="pt-BR" sz="34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menos desenvolvidos</a:t>
            </a:r>
            <a:r>
              <a:rPr lang="pt-BR" sz="3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ainda em germe.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3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Como não há solução de continuidade, o Princípio Inteligente, ao transpor um reino para o outro, </a:t>
            </a:r>
            <a:r>
              <a:rPr lang="pt-BR" sz="34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levará junto</a:t>
            </a:r>
            <a:r>
              <a:rPr lang="pt-BR" sz="3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todas as suas conquistas.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79388" y="847725"/>
            <a:ext cx="856932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A alma do animal e a do homem são </a:t>
            </a: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distintas entre si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de tal maneira que a de um não pode animar o corpo criado para o outro. </a:t>
            </a:r>
          </a:p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alma dos animais conserva sua </a:t>
            </a: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individualidade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após a morte, </a:t>
            </a: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mas não a consciência de si mesmo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A vida inteligente permanente em estado latente. </a:t>
            </a:r>
          </a:p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É a consciência de si mesmo que constitui o </a:t>
            </a:r>
            <a:r>
              <a:rPr lang="pt-BR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atributo principal do Espírito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468313" y="44450"/>
            <a:ext cx="8145462" cy="63341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Diferenças x semelhanças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3600450" y="6264275"/>
            <a:ext cx="5364163" cy="5492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3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 – Questões 598 e 605a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433388" y="115888"/>
            <a:ext cx="8315325" cy="62071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7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Por que os animais sofrem?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179388" y="981075"/>
            <a:ext cx="8785225" cy="5619750"/>
          </a:xfrm>
          <a:prstGeom prst="rect">
            <a:avLst/>
          </a:prstGeom>
          <a:solidFill>
            <a:srgbClr val="00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</a:t>
            </a:r>
            <a:r>
              <a:rPr lang="pt-BR" sz="36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Não se deve crer, no entanto, que todo sofrimento suportado neste mundo denote a existência de uma determinada falta.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Muitas vezes são simples provas buscadas pelo Espírito para concluir a sua depuração e ativar o seu progresso.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4140200" y="5949950"/>
            <a:ext cx="4787900" cy="533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</a:t>
            </a:r>
            <a:r>
              <a:rPr lang="en-US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E.S.E. – Cap. V, item 9</a:t>
            </a: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433388" y="188913"/>
            <a:ext cx="8315325" cy="62071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3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função da dor nos animais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71438" y="1052513"/>
            <a:ext cx="8964612" cy="5251450"/>
          </a:xfrm>
          <a:prstGeom prst="rect">
            <a:avLst/>
          </a:prstGeom>
          <a:solidFill>
            <a:srgbClr val="00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A dor nos animais é um </a:t>
            </a:r>
            <a:r>
              <a:rPr lang="pt-BR" sz="32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agente de excitação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psíquica, auxiliando o despertar das faculdades do “princípio inteligente”.</a:t>
            </a:r>
          </a:p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Pela dor o princípio inteligente que estagia no animal vai </a:t>
            </a:r>
            <a:r>
              <a:rPr lang="pt-BR" sz="32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desenvolvendo o instinto e estruturando as condições psíquicas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necessárias para adentrar, logo adiante, no reino humano.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433388" y="44450"/>
            <a:ext cx="8315325" cy="574675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7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Animais no mundo espiritual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6040438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Poderão ocorrer três situações:</a:t>
            </a:r>
          </a:p>
          <a:p>
            <a:pPr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pt-BR" sz="28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Perispírito de animais desencarnados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no intervalo das encarnações;</a:t>
            </a:r>
          </a:p>
          <a:p>
            <a:pPr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2. Criações</a:t>
            </a:r>
            <a:r>
              <a:rPr lang="pt-BR" sz="28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fluídicas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(formas-pensamento). São as criações mentais dos Espíritos. Não são seres dotados de perispírito e princípio inteligente;</a:t>
            </a:r>
          </a:p>
          <a:p>
            <a:pPr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3. </a:t>
            </a:r>
            <a:r>
              <a:rPr lang="pt-BR" sz="28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Deformações perispirituais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de Espíritos (humanos). Espíritos que por processo de culpa ou induções hipnóticas tem a morfologia do perispírito deformada, apresentando-se de forma animalesca.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8569325" cy="1778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2900" b="1">
                <a:latin typeface="Tahoma" pitchFamily="34" charset="0"/>
              </a:rPr>
              <a:t>     </a:t>
            </a:r>
            <a:r>
              <a:rPr lang="pt-BR" sz="3000" b="1">
                <a:latin typeface="Tahoma" pitchFamily="34" charset="0"/>
              </a:rPr>
              <a:t>Há nos animais um princípio independente da matéria e que sobrevive ao corpo.</a:t>
            </a:r>
            <a:r>
              <a:rPr lang="pt-BR" sz="2800" b="1">
                <a:latin typeface="Tahoma" pitchFamily="34" charset="0"/>
              </a:rPr>
              <a:t> </a:t>
            </a:r>
            <a:r>
              <a:rPr lang="pt-BR" sz="2800" b="1">
                <a:solidFill>
                  <a:srgbClr val="800000"/>
                </a:solidFill>
                <a:latin typeface="Tahoma" pitchFamily="34" charset="0"/>
              </a:rPr>
              <a:t>(LE - Q 597)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457200" y="115888"/>
            <a:ext cx="8362950" cy="6334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 animais tem alma?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250825" y="2924175"/>
            <a:ext cx="85693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900" b="1">
                <a:latin typeface="Tahoma" pitchFamily="34" charset="0"/>
              </a:rPr>
              <a:t>     </a:t>
            </a:r>
            <a:r>
              <a:rPr lang="pt-BR" sz="3000" b="1">
                <a:latin typeface="Tahoma" pitchFamily="34" charset="0"/>
              </a:rPr>
              <a:t>A verdadeira vida, tanto do animal como do homem, não está no invólucro corporal (...). Está no princípio inteligente que preexiste e sobrevive ao corpo. </a:t>
            </a:r>
            <a:r>
              <a:rPr lang="pt-BR" sz="2800" b="1">
                <a:solidFill>
                  <a:srgbClr val="800000"/>
                </a:solidFill>
                <a:latin typeface="Tahoma" pitchFamily="34" charset="0"/>
              </a:rPr>
              <a:t>(A Gênese – Cap. III, item 21)</a:t>
            </a: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0" y="5880100"/>
            <a:ext cx="9144000" cy="1044575"/>
          </a:xfrm>
          <a:prstGeom prst="rect">
            <a:avLst/>
          </a:prstGeom>
          <a:solidFill>
            <a:srgbClr val="FFFF00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3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 animais também têm uma alma imortal perfectível.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  <p:bldP spid="167943" grpId="0" animBg="1"/>
      <p:bldP spid="167944" grpId="0"/>
      <p:bldP spid="1679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Animais tem Espíritos protetores - anjos de guarda?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1438" y="1255713"/>
            <a:ext cx="8964612" cy="541337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         Os espíritos, por menores que sejam, nunca são desamparados por Deus, que lhes concede protetores espirituais, que os auxiliam na jornada da vida.  </a:t>
            </a:r>
            <a:r>
              <a:rPr lang="pt-BR" sz="26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(Cairbar Schutel  - Gênese da Alma, p. 90)</a:t>
            </a:r>
          </a:p>
          <a:p>
            <a:pPr algn="just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        Alguns Espíritos cuidam de grupos de animais e, a medida que vão evoluindo, o atendimento vai tendendo a individualização. </a:t>
            </a:r>
            <a:r>
              <a:rPr lang="pt-BR" sz="26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(Álvaro – A Questão Espiritual dos Animais, p.68)</a:t>
            </a:r>
            <a:r>
              <a:rPr lang="pt-BR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/>
      <p:bldP spid="2222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2890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3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Animais: nossos companheiros de evolução.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42875" y="1484313"/>
            <a:ext cx="8893175" cy="5319712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         Deus pôs os animais ao vosso lado como auxiliares para vos alimentarem, para vos vestirem e vos ajudarem.</a:t>
            </a:r>
          </a:p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        Deu-lhes um certo grau de inteligência porque, para vos auxiliar, precisam compreender, e condicionou essa inteligência aos serviços que deviam prestar. </a:t>
            </a:r>
          </a:p>
          <a:p>
            <a:pPr algn="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(Erasto – LM Cap. XXII – item 236)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433388" y="333375"/>
            <a:ext cx="8315325" cy="7921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Sentimentos nos animais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250825" y="3716338"/>
            <a:ext cx="8353425" cy="11811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000" b="1">
                <a:solidFill>
                  <a:srgbClr val="000000"/>
                </a:solidFill>
                <a:cs typeface="Times New Roman" pitchFamily="18" charset="0"/>
              </a:rPr>
              <a:t>I - O amor filiar manifestado pelos animais em relação aos seus filhotes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250825" y="1816100"/>
            <a:ext cx="8353425" cy="11811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0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O amor é um aprendizado que iniciamos nos reinos inferiores da criação.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 descr="A_new_beginning"/>
          <p:cNvSpPr>
            <a:spLocks noGrp="1" noChangeAspect="1" noChangeArrowheads="1"/>
          </p:cNvSpPr>
          <p:nvPr/>
        </p:nvSpPr>
        <p:spPr bwMode="auto">
          <a:xfrm>
            <a:off x="755650" y="1187450"/>
            <a:ext cx="7488238" cy="5616575"/>
          </a:xfrm>
          <a:prstGeom prst="rect">
            <a:avLst/>
          </a:prstGeom>
          <a:blipFill dpi="0" rotWithShape="1">
            <a:blip r:embed="rId2"/>
            <a:srcRect/>
            <a:stretch>
              <a:fillRect r="-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433388" y="260350"/>
            <a:ext cx="8315325" cy="7921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 ninho dos animais é o princípio do Lar.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hippo2_small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07950" y="1557338"/>
            <a:ext cx="431958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433388" y="188913"/>
            <a:ext cx="8315325" cy="10080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Ao cuidar dos seus filhotes, os animais estão exercitando o amor. </a:t>
            </a: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250825" y="5157788"/>
            <a:ext cx="8353425" cy="655637"/>
          </a:xfrm>
          <a:prstGeom prst="rect">
            <a:avLst/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0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É o principio desse  sentimento. </a:t>
            </a:r>
          </a:p>
        </p:txBody>
      </p:sp>
      <p:pic>
        <p:nvPicPr>
          <p:cNvPr id="228361" name="Picture 9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557338"/>
            <a:ext cx="4643438" cy="3067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433388" y="260350"/>
            <a:ext cx="8315325" cy="9350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2900" b="1">
                <a:solidFill>
                  <a:srgbClr val="001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devoção de certos animais pelos seus donos.</a:t>
            </a:r>
            <a:r>
              <a:rPr lang="pt-BR" sz="3000" b="1">
                <a:solidFill>
                  <a:srgbClr val="001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pic>
        <p:nvPicPr>
          <p:cNvPr id="231429" name="Picture 5" descr="Photo0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1754187" cy="2665412"/>
          </a:xfrm>
          <a:prstGeom prst="rect">
            <a:avLst/>
          </a:prstGeom>
          <a:noFill/>
        </p:spPr>
      </p:pic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0" y="6165850"/>
            <a:ext cx="89281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(Testemunhos de Chico Xavier - Suely Schubert, p. 283 </a:t>
            </a: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987675" y="3616325"/>
            <a:ext cx="2089150" cy="11811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000" b="1">
                <a:solidFill>
                  <a:srgbClr val="000000"/>
                </a:solidFill>
                <a:cs typeface="Times New Roman" pitchFamily="18" charset="0"/>
              </a:rPr>
              <a:t>Caso do Lorde.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468313" y="5589588"/>
            <a:ext cx="183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9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(p. 115)</a:t>
            </a:r>
          </a:p>
        </p:txBody>
      </p:sp>
      <p:pic>
        <p:nvPicPr>
          <p:cNvPr id="231433" name="Picture 9" descr="Chico Xavier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924175"/>
            <a:ext cx="2005012" cy="2952750"/>
          </a:xfrm>
          <a:prstGeom prst="rect">
            <a:avLst/>
          </a:prstGeom>
          <a:noFill/>
        </p:spPr>
      </p:pic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395288" y="1549400"/>
            <a:ext cx="8353425" cy="6556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000" b="1">
                <a:solidFill>
                  <a:srgbClr val="000000"/>
                </a:solidFill>
                <a:cs typeface="Times New Roman" pitchFamily="18" charset="0"/>
              </a:rPr>
              <a:t>Devoção essa que pode ir  além dessa vida.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t-BR" sz="34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III – Zooterapia</a:t>
            </a:r>
          </a:p>
        </p:txBody>
      </p:sp>
      <p:sp>
        <p:nvSpPr>
          <p:cNvPr id="237583" name="Rectangle 15"/>
          <p:cNvSpPr>
            <a:spLocks noChangeArrowheads="1"/>
          </p:cNvSpPr>
          <p:nvPr/>
        </p:nvSpPr>
        <p:spPr bwMode="auto">
          <a:xfrm>
            <a:off x="73025" y="2330450"/>
            <a:ext cx="8820150" cy="3759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810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300" b="1">
                <a:cs typeface="Times New Roman" pitchFamily="18" charset="0"/>
              </a:rPr>
              <a:t>Enfermos respondem melhor ao tratamento clínico quando visitadas pelos animais; </a:t>
            </a:r>
          </a:p>
          <a:p>
            <a:pPr indent="381000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300" b="1">
                <a:cs typeface="Times New Roman" pitchFamily="18" charset="0"/>
              </a:rPr>
              <a:t>As crianças que não conseguem se relacionar com os outros, no contato com os animais, superam essa dificuldade.</a:t>
            </a:r>
          </a:p>
        </p:txBody>
      </p:sp>
      <p:sp>
        <p:nvSpPr>
          <p:cNvPr id="237584" name="Rectangle 16"/>
          <p:cNvSpPr>
            <a:spLocks noChangeArrowheads="1"/>
          </p:cNvSpPr>
          <p:nvPr/>
        </p:nvSpPr>
        <p:spPr bwMode="auto">
          <a:xfrm>
            <a:off x="179388" y="962025"/>
            <a:ext cx="8424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81000" eaLnBrk="0" hangingPunct="0"/>
            <a:r>
              <a:rPr lang="pt-BR" sz="3300" b="1">
                <a:solidFill>
                  <a:srgbClr val="760000"/>
                </a:solidFill>
                <a:cs typeface="Times New Roman" pitchFamily="18" charset="0"/>
              </a:rPr>
              <a:t>Zooterapia</a:t>
            </a:r>
            <a:r>
              <a:rPr lang="pt-BR" sz="3300" b="1">
                <a:cs typeface="Times New Roman" pitchFamily="18" charset="0"/>
              </a:rPr>
              <a:t>: é utilização dos animais no tratamento das pessoas enfermas: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t-BR" sz="34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III – Zooterapia</a:t>
            </a: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1547813" y="1125538"/>
            <a:ext cx="4824412" cy="51641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81000" algn="ctr" eaLnBrk="0" hangingPunct="0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4100" b="1">
                <a:cs typeface="Times New Roman" pitchFamily="18" charset="0"/>
              </a:rPr>
              <a:t>O contato com os animais ajuda no tratamento das crianças portadoras de necessidades especiais.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1439863" y="2225675"/>
            <a:ext cx="7164387" cy="1257300"/>
          </a:xfrm>
          <a:prstGeom prst="rect">
            <a:avLst/>
          </a:prstGeom>
          <a:solidFill>
            <a:srgbClr val="FFFF00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pt-BR" sz="22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Alegria, surpresa e emoção estampados nos rostos dos idosos ... eles receberam uma visita especial</a:t>
            </a:r>
            <a:r>
              <a:rPr lang="pt-BR" sz="3000" b="1">
                <a:solidFill>
                  <a:srgbClr val="7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1619250" y="4508500"/>
            <a:ext cx="3240088" cy="18002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endParaRPr lang="pt-BR" sz="30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44" name="AutoShape 4"/>
          <p:cNvSpPr>
            <a:spLocks noChangeArrowheads="1"/>
          </p:cNvSpPr>
          <p:nvPr/>
        </p:nvSpPr>
        <p:spPr bwMode="auto">
          <a:xfrm rot="30082555">
            <a:off x="5508625" y="692150"/>
            <a:ext cx="1296988" cy="288925"/>
          </a:xfrm>
          <a:prstGeom prst="rightArrow">
            <a:avLst>
              <a:gd name="adj1" fmla="val 50000"/>
              <a:gd name="adj2" fmla="val 11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1547813" y="1412875"/>
            <a:ext cx="5688012" cy="9366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endParaRPr lang="pt-BR" sz="30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79388" y="981075"/>
            <a:ext cx="85693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2800" b="1">
                <a:latin typeface="Tahoma" pitchFamily="34" charset="0"/>
              </a:rPr>
              <a:t>     Há dois elementos gerais do Universo: a </a:t>
            </a:r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matéria</a:t>
            </a:r>
            <a:r>
              <a:rPr lang="pt-BR" sz="2800" b="1">
                <a:latin typeface="Tahoma" pitchFamily="34" charset="0"/>
              </a:rPr>
              <a:t> e o </a:t>
            </a:r>
            <a:r>
              <a:rPr lang="pt-BR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espírito</a:t>
            </a:r>
            <a:r>
              <a:rPr lang="pt-BR" sz="2800" b="1">
                <a:latin typeface="Tahoma" pitchFamily="34" charset="0"/>
              </a:rPr>
              <a:t>. E acima de ambos Deus, o criador, o pai de todas as coisas. </a:t>
            </a:r>
          </a:p>
          <a:p>
            <a:pPr algn="just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2800" b="1">
                <a:latin typeface="Tahoma" pitchFamily="34" charset="0"/>
              </a:rPr>
              <a:t>     Essas três coisas são o princípio de tudo o que existe, a trindade universal.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57200" y="33338"/>
            <a:ext cx="8147050" cy="8001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Matéria e Espírito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79388" y="4529138"/>
            <a:ext cx="8748712" cy="16017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800" b="1">
                <a:latin typeface="Tahoma" pitchFamily="34" charset="0"/>
              </a:rPr>
              <a:t>     Os </a:t>
            </a:r>
            <a:r>
              <a:rPr lang="pt-BR" sz="2800" b="1">
                <a:solidFill>
                  <a:srgbClr val="800000"/>
                </a:solidFill>
                <a:latin typeface="Tahoma" pitchFamily="34" charset="0"/>
              </a:rPr>
              <a:t>Espíritos</a:t>
            </a:r>
            <a:r>
              <a:rPr lang="pt-BR" sz="2800" b="1">
                <a:latin typeface="Tahoma" pitchFamily="34" charset="0"/>
              </a:rPr>
              <a:t> são individualizações do </a:t>
            </a:r>
            <a:r>
              <a:rPr lang="pt-BR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princípio inteligente</a:t>
            </a:r>
            <a:r>
              <a:rPr lang="pt-BR" sz="2800" b="1">
                <a:latin typeface="Tahoma" pitchFamily="34" charset="0"/>
              </a:rPr>
              <a:t>, como os </a:t>
            </a:r>
            <a:r>
              <a:rPr lang="pt-BR" sz="2800" b="1">
                <a:solidFill>
                  <a:srgbClr val="003300"/>
                </a:solidFill>
                <a:latin typeface="Tahoma" pitchFamily="34" charset="0"/>
              </a:rPr>
              <a:t>corpos</a:t>
            </a:r>
            <a:r>
              <a:rPr lang="pt-BR" sz="2800" b="1">
                <a:latin typeface="Tahoma" pitchFamily="34" charset="0"/>
              </a:rPr>
              <a:t> são individualizações do </a:t>
            </a:r>
            <a:r>
              <a:rPr lang="pt-BR" sz="2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princípio material</a:t>
            </a:r>
            <a:r>
              <a:rPr lang="pt-BR" sz="2800" b="1">
                <a:latin typeface="Tahoma" pitchFamily="34" charset="0"/>
              </a:rPr>
              <a:t>.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5508625" y="3846513"/>
            <a:ext cx="3313113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- Questão 27</a:t>
            </a:r>
            <a:endParaRPr lang="pt-BR" sz="29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689600" y="6223000"/>
            <a:ext cx="3203575" cy="5715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- Questão 79</a:t>
            </a:r>
            <a:endParaRPr lang="pt-BR" sz="29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  <p:bldP spid="1761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7270" name="AutoShape 6"/>
          <p:cNvSpPr>
            <a:spLocks noChangeArrowheads="1"/>
          </p:cNvSpPr>
          <p:nvPr/>
        </p:nvSpPr>
        <p:spPr bwMode="auto">
          <a:xfrm rot="30082555">
            <a:off x="4643438" y="3284538"/>
            <a:ext cx="1296987" cy="288925"/>
          </a:xfrm>
          <a:prstGeom prst="rightArrow">
            <a:avLst>
              <a:gd name="adj1" fmla="val 50000"/>
              <a:gd name="adj2" fmla="val 11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2195513" y="4005263"/>
            <a:ext cx="5976937" cy="8636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endParaRPr lang="pt-BR" sz="30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323850" y="115888"/>
            <a:ext cx="8362950" cy="63341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pic>
        <p:nvPicPr>
          <p:cNvPr id="247812" name="Picture 4" descr="Photo0090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611188" y="1341438"/>
            <a:ext cx="3206750" cy="4398962"/>
          </a:xfrm>
          <a:prstGeom prst="rect">
            <a:avLst/>
          </a:prstGeom>
          <a:noFill/>
        </p:spPr>
      </p:pic>
      <p:pic>
        <p:nvPicPr>
          <p:cNvPr id="247813" name="Picture 5" descr="Caibar Schuttel 05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4787900" y="1341438"/>
            <a:ext cx="3275013" cy="44354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71438" y="6065838"/>
            <a:ext cx="8964612" cy="5111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  <p:sndAc>
      <p:stSnd loop="1">
        <p:snd r:embed="rId2" name="Richard Clayderman-My Way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323850" y="115888"/>
            <a:ext cx="8362950" cy="63341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179388" y="836613"/>
            <a:ext cx="8640762" cy="5026025"/>
          </a:xfrm>
          <a:prstGeom prst="rect">
            <a:avLst/>
          </a:prstGeom>
          <a:solidFill>
            <a:srgbClr val="00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900">
                <a:latin typeface="Tahoma" pitchFamily="34" charset="0"/>
              </a:rPr>
              <a:t>       </a:t>
            </a:r>
            <a:r>
              <a:rPr lang="pt-BR" sz="3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Vós que vedes luzes nestas letras, que traçam a estrada da Evolução Espiritual,  (...) tende compaixão dos pobres animais, não os espanqueis, não os maltrateis, não os repudieis!</a:t>
            </a:r>
          </a:p>
          <a:p>
            <a:pPr marL="342900" indent="-342900" algn="r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...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71438" y="6067425"/>
            <a:ext cx="8964612" cy="511175"/>
          </a:xfrm>
          <a:prstGeom prst="rect">
            <a:avLst/>
          </a:prstGeom>
          <a:solidFill>
            <a:srgbClr val="00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323850" y="44450"/>
            <a:ext cx="8362950" cy="633413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179388" y="881063"/>
            <a:ext cx="8677275" cy="4419600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5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Lembrai-vos, amigos meus, que o Pai, em sua infinita misericórdia cerca-os de carinhos, e, prevendo a deficiência de seus Espíritos infantis, lhes dá fartas colheitas sem a condição de que semeiem ou plantem ...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71438" y="6065838"/>
            <a:ext cx="8964612" cy="5111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323850" y="44450"/>
            <a:ext cx="8362950" cy="633413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106363" y="809625"/>
            <a:ext cx="8929687" cy="514032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5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... prados cobertos de ervas e flores odorosas, bosques sombrios, planícies e planaltos, onde não faltam os frutos da vida: rios, lagos e mares, por onde se escoam os raios do sol, a luz da Lua, o brilho das estrelas!</a:t>
            </a:r>
          </a:p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5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...</a:t>
            </a: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71438" y="6065838"/>
            <a:ext cx="8964612" cy="5111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323850" y="115888"/>
            <a:ext cx="8362950" cy="633412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23850" y="1339850"/>
            <a:ext cx="8496300" cy="36607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Sede bons para com os vosso irmãos inferiores, como desejais que o Pai celestial vos cerque de carinho e de amor!</a:t>
            </a:r>
          </a:p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...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71438" y="6065838"/>
            <a:ext cx="8964612" cy="5111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385763" y="58738"/>
            <a:ext cx="8362950" cy="633412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107950" y="1154113"/>
            <a:ext cx="8929688" cy="48672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</a:t>
            </a:r>
            <a:r>
              <a:rPr lang="pt-BR" sz="3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Homens! Tratai bem os vossos animais, limpai-os, curai-os, alimentai-os fartamente, dai-lhes descanso, folga no serviço, porque são eles que vos ajudam na vida, são eles que vos auxiliam na manutenção da vossa família, na criação dos vossos filhos!</a:t>
            </a:r>
          </a:p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...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71438" y="6286500"/>
            <a:ext cx="8964612" cy="5111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323850" y="44450"/>
            <a:ext cx="8362950" cy="633413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142875" y="984250"/>
            <a:ext cx="8821738" cy="48926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Lembrai-vos que os animais são seres vivos, que sentem, que se cansam, que têm força limitada, e finalmente, que pensam, e que, em limitada linguagem, acusam a sua impotência, a sua fadiga irreparável aos golpes do relho e das bastonadas com que os oprimis!                          ...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71438" y="6286500"/>
            <a:ext cx="8964612" cy="5111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323850" y="115888"/>
            <a:ext cx="8362950" cy="633412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179388" y="908050"/>
            <a:ext cx="8821737" cy="502602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Sede benevolentes, porque também em comparação aos Espíritos Divinos, de quem implorais luz e benevolência, sois asnos sujeitos à ação reflexa do bem e do mal!</a:t>
            </a:r>
          </a:p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...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0" y="6067425"/>
            <a:ext cx="9144000" cy="5111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323850" y="115888"/>
            <a:ext cx="8362950" cy="633412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144463" y="908050"/>
            <a:ext cx="8820150" cy="5143500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Os animais domésticos são vossos companheiros de existência terrestre; como vós, eles vieram progredir, estudar, aprender! </a:t>
            </a:r>
          </a:p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Sede seus anjos tutelares (...).</a:t>
            </a:r>
          </a:p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39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...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0" y="6235700"/>
            <a:ext cx="9144000" cy="5111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468313" y="96838"/>
            <a:ext cx="8289925" cy="739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/>
            <a:r>
              <a:rPr lang="pt-BR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Mesmo princípio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79388" y="4189413"/>
            <a:ext cx="8569325" cy="1811337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000" b="1">
                <a:latin typeface="Tahoma" pitchFamily="34" charset="0"/>
              </a:rPr>
              <a:t>      </a:t>
            </a:r>
            <a:r>
              <a:rPr lang="pt-BR" sz="2800" b="1">
                <a:latin typeface="Tahoma" pitchFamily="34" charset="0"/>
              </a:rPr>
              <a:t> </a:t>
            </a:r>
            <a:r>
              <a:rPr lang="pt-BR" sz="3200" b="1">
                <a:latin typeface="Tahoma" pitchFamily="34" charset="0"/>
              </a:rPr>
              <a:t>Há, entre a alma dos animais e a do homem, tanta </a:t>
            </a:r>
            <a:r>
              <a:rPr lang="pt-BR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distância</a:t>
            </a:r>
            <a:r>
              <a:rPr lang="pt-BR" sz="3200" b="1">
                <a:latin typeface="Tahoma" pitchFamily="34" charset="0"/>
              </a:rPr>
              <a:t> quanto entre a alma do homem e Deus.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032250" y="6192838"/>
            <a:ext cx="4932363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3000" b="1">
                <a:solidFill>
                  <a:srgbClr val="800000"/>
                </a:solidFill>
              </a:rPr>
              <a:t>LE – Questões 597 e 606</a:t>
            </a:r>
            <a:r>
              <a:rPr lang="pt-BR" sz="3000" b="1">
                <a:solidFill>
                  <a:srgbClr val="000099"/>
                </a:solidFill>
              </a:rPr>
              <a:t> </a:t>
            </a:r>
            <a:endParaRPr lang="pt-BR" sz="3000"/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179388" y="1141413"/>
            <a:ext cx="86407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800" b="1">
                <a:solidFill>
                  <a:srgbClr val="800000"/>
                </a:solidFill>
                <a:latin typeface="Tahoma" pitchFamily="34" charset="0"/>
              </a:rPr>
              <a:t>    </a:t>
            </a:r>
            <a:r>
              <a:rPr lang="pt-BR" sz="3200" b="1">
                <a:solidFill>
                  <a:srgbClr val="800000"/>
                </a:solidFill>
                <a:latin typeface="Tahoma" pitchFamily="34" charset="0"/>
              </a:rPr>
              <a:t>A inteligência do homem e a dos animais emanam de um mesmo princípio; mas no homem ela passou por uma elaboração que a eleva sobre a dos brutos.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23850" y="115888"/>
            <a:ext cx="8362950" cy="633412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Apelo em favor dos Animais</a:t>
            </a: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95288" y="1268413"/>
            <a:ext cx="8174037" cy="3805237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pt-BR" sz="4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Sede benevolentes para com os seres inferiores, como é benevolente, para com todos, o nosso Pai que está no Céus!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0" y="6067425"/>
            <a:ext cx="9144000" cy="511175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5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(Cairbar Schutel -  Gênese da Alma - págs. 118 a 120)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468313" y="274638"/>
            <a:ext cx="8280400" cy="6334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gênese da Alma Humana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79388" y="1123950"/>
            <a:ext cx="874871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500" b="1">
                <a:latin typeface="Tahoma" pitchFamily="34" charset="0"/>
              </a:rPr>
              <a:t>     </a:t>
            </a:r>
            <a:r>
              <a:rPr lang="pt-BR" sz="2900" b="1">
                <a:latin typeface="Tahoma" pitchFamily="34" charset="0"/>
              </a:rPr>
              <a:t>Todos os Espíritos que agora animam corpos humanos, num passado distante, </a:t>
            </a: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animaram animais</a:t>
            </a:r>
            <a:r>
              <a:rPr lang="pt-BR" sz="2900" b="1">
                <a:solidFill>
                  <a:srgbClr val="583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</a:t>
            </a:r>
            <a:r>
              <a:rPr lang="pt-BR" sz="2900" b="1">
                <a:latin typeface="Tahoma" pitchFamily="34" charset="0"/>
              </a:rPr>
              <a:t> onde adquiriram atributos que hoje se apresentam nos seres humanos.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900" b="1">
                <a:latin typeface="Tahoma" pitchFamily="34" charset="0"/>
              </a:rPr>
              <a:t>     É nesses seres (inferiores da criação), que estais longe de conhecer inteiramente, que o </a:t>
            </a: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princípio</a:t>
            </a:r>
            <a:r>
              <a:rPr lang="pt-BR" sz="2900" b="1">
                <a:solidFill>
                  <a:srgbClr val="800000"/>
                </a:solidFill>
                <a:latin typeface="Tahoma" pitchFamily="34" charset="0"/>
              </a:rPr>
              <a:t> </a:t>
            </a:r>
            <a:r>
              <a:rPr lang="pt-BR" sz="29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inteligente</a:t>
            </a:r>
            <a:r>
              <a:rPr lang="pt-BR" sz="2900" b="1">
                <a:latin typeface="Tahoma" pitchFamily="34" charset="0"/>
              </a:rPr>
              <a:t> se </a:t>
            </a:r>
            <a:r>
              <a:rPr lang="pt-BR" sz="2900" b="1">
                <a:solidFill>
                  <a:srgbClr val="800000"/>
                </a:solidFill>
                <a:latin typeface="Tahoma" pitchFamily="34" charset="0"/>
              </a:rPr>
              <a:t>elabora</a:t>
            </a:r>
            <a:r>
              <a:rPr lang="pt-BR" sz="2900" b="1">
                <a:latin typeface="Tahoma" pitchFamily="34" charset="0"/>
              </a:rPr>
              <a:t>, se </a:t>
            </a:r>
            <a:r>
              <a:rPr lang="pt-BR" sz="2900" b="1">
                <a:solidFill>
                  <a:srgbClr val="800000"/>
                </a:solidFill>
                <a:latin typeface="Tahoma" pitchFamily="34" charset="0"/>
              </a:rPr>
              <a:t>individualiza</a:t>
            </a:r>
            <a:r>
              <a:rPr lang="pt-BR" sz="2900" b="1">
                <a:latin typeface="Tahoma" pitchFamily="34" charset="0"/>
              </a:rPr>
              <a:t> pouco a pouco e </a:t>
            </a:r>
            <a:r>
              <a:rPr lang="pt-BR" sz="2900" b="1">
                <a:solidFill>
                  <a:srgbClr val="583B00"/>
                </a:solidFill>
                <a:latin typeface="Tahoma" pitchFamily="34" charset="0"/>
              </a:rPr>
              <a:t>ensaia</a:t>
            </a:r>
            <a:r>
              <a:rPr lang="pt-BR" sz="2900" b="1">
                <a:latin typeface="Tahoma" pitchFamily="34" charset="0"/>
              </a:rPr>
              <a:t> para a vida.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4213225" y="6165850"/>
            <a:ext cx="4679950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3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(LE - Questão 607)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252413" y="836613"/>
            <a:ext cx="6048375" cy="23272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3000" b="1">
                <a:latin typeface="Tahoma" pitchFamily="34" charset="0"/>
              </a:rPr>
              <a:t>     O animal caminha para a condição de homem, tanto quanto o homem caminha para a condição de anjo.</a:t>
            </a:r>
            <a:r>
              <a:rPr lang="pt-BR" sz="2900" b="1">
                <a:latin typeface="Tahoma" pitchFamily="34" charset="0"/>
              </a:rPr>
              <a:t> </a:t>
            </a:r>
          </a:p>
        </p:txBody>
      </p:sp>
      <p:pic>
        <p:nvPicPr>
          <p:cNvPr id="183302" name="Picture 6" descr="EMMANU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9550" y="836613"/>
            <a:ext cx="2044700" cy="27670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3355" name="Picture 59" descr="evoluç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4363"/>
            <a:ext cx="9144000" cy="2244725"/>
          </a:xfrm>
          <a:prstGeom prst="rect">
            <a:avLst/>
          </a:prstGeom>
          <a:noFill/>
        </p:spPr>
      </p:pic>
      <p:sp>
        <p:nvSpPr>
          <p:cNvPr id="183356" name="Rectangle 60"/>
          <p:cNvSpPr>
            <a:spLocks noChangeArrowheads="1"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gênese da Alma Humana</a:t>
            </a:r>
          </a:p>
        </p:txBody>
      </p:sp>
      <p:sp>
        <p:nvSpPr>
          <p:cNvPr id="183357" name="Text Box 61"/>
          <p:cNvSpPr txBox="1">
            <a:spLocks noChangeArrowheads="1"/>
          </p:cNvSpPr>
          <p:nvPr/>
        </p:nvSpPr>
        <p:spPr bwMode="auto">
          <a:xfrm>
            <a:off x="0" y="3429000"/>
            <a:ext cx="27003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83358" name="Text Box 62"/>
          <p:cNvSpPr txBox="1">
            <a:spLocks noChangeArrowheads="1"/>
          </p:cNvSpPr>
          <p:nvPr/>
        </p:nvSpPr>
        <p:spPr bwMode="auto">
          <a:xfrm>
            <a:off x="5003800" y="6453188"/>
            <a:ext cx="3852863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/>
              <a:t>Imagem: www.parchen.hpg.com.br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250825" y="3429000"/>
            <a:ext cx="5903913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7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Emmanuel – Alvorada do Reino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395288" y="44450"/>
            <a:ext cx="8362950" cy="6334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Evolução do Princípio Inteligente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79388" y="1635125"/>
            <a:ext cx="8496300" cy="34639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3800" b="1">
                <a:latin typeface="Tahoma" pitchFamily="34" charset="0"/>
              </a:rPr>
              <a:t>      O princípio espiritual adquire experiências, emoções e conhecimento através do trânsito pelos diferentes reinos da Natureza (...).      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07950" y="6324600"/>
            <a:ext cx="8785225" cy="488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Joanna de Ângelis – Conflitos Existenciais,  p. 115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38100" cap="flat" cmpd="sng" algn="ctr">
          <a:solidFill>
            <a:srgbClr val="00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38100" cap="flat" cmpd="sng" algn="ctr">
          <a:solidFill>
            <a:srgbClr val="00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38100" cap="flat" cmpd="sng" algn="ctr">
          <a:solidFill>
            <a:srgbClr val="00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38100" cap="flat" cmpd="sng" algn="ctr">
          <a:solidFill>
            <a:srgbClr val="00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3189</Words>
  <Application>Microsoft PowerPoint</Application>
  <PresentationFormat>Apresentação na tela (4:3)</PresentationFormat>
  <Paragraphs>211</Paragraphs>
  <Slides>60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9" baseType="lpstr">
      <vt:lpstr>Arial</vt:lpstr>
      <vt:lpstr>Garamond</vt:lpstr>
      <vt:lpstr>Times New Roman</vt:lpstr>
      <vt:lpstr>Wingdings</vt:lpstr>
      <vt:lpstr>Tahoma</vt:lpstr>
      <vt:lpstr>Verdana</vt:lpstr>
      <vt:lpstr>Borda</vt:lpstr>
      <vt:lpstr>1_Design padrão</vt:lpstr>
      <vt:lpstr>Galería de imágenes de Microsoft</vt:lpstr>
      <vt:lpstr>Cleto Brutes – Apresentação disponível em http://www.searadomestre.com.br/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Secretaria da Fazenda -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cletob</dc:creator>
  <cp:lastModifiedBy>Contabil Assunção</cp:lastModifiedBy>
  <cp:revision>159</cp:revision>
  <dcterms:created xsi:type="dcterms:W3CDTF">2005-09-08T18:57:55Z</dcterms:created>
  <dcterms:modified xsi:type="dcterms:W3CDTF">2009-05-08T15:28:58Z</dcterms:modified>
</cp:coreProperties>
</file>